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10" r:id="rId3"/>
    <p:sldId id="257" r:id="rId4"/>
    <p:sldId id="258" r:id="rId5"/>
    <p:sldId id="259" r:id="rId6"/>
    <p:sldId id="260" r:id="rId7"/>
    <p:sldId id="261" r:id="rId8"/>
    <p:sldId id="262" r:id="rId9"/>
    <p:sldId id="325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5" r:id="rId19"/>
    <p:sldId id="277" r:id="rId20"/>
    <p:sldId id="278" r:id="rId21"/>
    <p:sldId id="281" r:id="rId22"/>
    <p:sldId id="286" r:id="rId23"/>
    <p:sldId id="317" r:id="rId24"/>
    <p:sldId id="288" r:id="rId25"/>
    <p:sldId id="289" r:id="rId26"/>
    <p:sldId id="293" r:id="rId27"/>
    <p:sldId id="315" r:id="rId28"/>
    <p:sldId id="295" r:id="rId29"/>
    <p:sldId id="314" r:id="rId30"/>
    <p:sldId id="297" r:id="rId31"/>
    <p:sldId id="298" r:id="rId32"/>
    <p:sldId id="300" r:id="rId33"/>
    <p:sldId id="301" r:id="rId34"/>
    <p:sldId id="313" r:id="rId35"/>
    <p:sldId id="303" r:id="rId36"/>
    <p:sldId id="304" r:id="rId37"/>
    <p:sldId id="305" r:id="rId38"/>
    <p:sldId id="312" r:id="rId39"/>
    <p:sldId id="311" r:id="rId40"/>
    <p:sldId id="308" r:id="rId41"/>
  </p:sldIdLst>
  <p:sldSz cx="9144000" cy="6832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1pPr>
    <a:lvl2pPr algn="l" rtl="0" fontAlgn="base">
      <a:spcBef>
        <a:spcPct val="0"/>
      </a:spcBef>
      <a:spcAft>
        <a:spcPct val="0"/>
      </a:spcAft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2pPr>
    <a:lvl3pPr algn="l" rtl="0" fontAlgn="base">
      <a:spcBef>
        <a:spcPct val="0"/>
      </a:spcBef>
      <a:spcAft>
        <a:spcPct val="0"/>
      </a:spcAft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3pPr>
    <a:lvl4pPr algn="l" rtl="0" fontAlgn="base">
      <a:spcBef>
        <a:spcPct val="0"/>
      </a:spcBef>
      <a:spcAft>
        <a:spcPct val="0"/>
      </a:spcAft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4pPr>
    <a:lvl5pPr algn="l" rtl="0" fontAlgn="base">
      <a:spcBef>
        <a:spcPct val="0"/>
      </a:spcBef>
      <a:spcAft>
        <a:spcPct val="0"/>
      </a:spcAft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5pPr>
    <a:lvl6pPr marL="2286000" algn="l" defTabSz="914400" rtl="0" eaLnBrk="1" latinLnBrk="0" hangingPunct="1"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6pPr>
    <a:lvl7pPr marL="2743200" algn="l" defTabSz="914400" rtl="0" eaLnBrk="1" latinLnBrk="0" hangingPunct="1"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7pPr>
    <a:lvl8pPr marL="3200400" algn="l" defTabSz="914400" rtl="0" eaLnBrk="1" latinLnBrk="0" hangingPunct="1"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8pPr>
    <a:lvl9pPr marL="3657600" algn="l" defTabSz="914400" rtl="0" eaLnBrk="1" latinLnBrk="0" hangingPunct="1">
      <a:defRPr kern="1200">
        <a:solidFill>
          <a:srgbClr val="525252"/>
        </a:solidFill>
        <a:latin typeface="Helvetica Courant" charset="0"/>
        <a:ea typeface="Helvetica Courant" charset="0"/>
        <a:cs typeface="Helvetica Courant" charset="0"/>
        <a:sym typeface="Helvetica Courant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ícia Feiten" initials="PF" lastIdx="4" clrIdx="0">
    <p:extLst/>
  </p:cmAuthor>
  <p:cmAuthor id="2" name="Camila Borges" initials="C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B5705"/>
    <a:srgbClr val="B97107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25252"/>
        </a:fontRef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25252"/>
        </a:fontRef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67929" autoAdjust="0"/>
  </p:normalViewPr>
  <p:slideViewPr>
    <p:cSldViewPr snapToGrid="0" snapToObjects="1">
      <p:cViewPr varScale="1">
        <p:scale>
          <a:sx n="76" d="100"/>
          <a:sy n="76" d="100"/>
        </p:scale>
        <p:origin x="-2130" y="-90"/>
      </p:cViewPr>
      <p:guideLst>
        <p:guide orient="horz" pos="21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268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5779" name="Shape 269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smtClean="0">
              <a:sym typeface="Helvetica Coura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Helvetica Courant" charset="0"/>
      </a:defRPr>
    </a:lvl1pPr>
    <a:lvl2pPr marL="742950" indent="-28575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Helvetica Courant" charset="0"/>
      </a:defRPr>
    </a:lvl2pPr>
    <a:lvl3pPr marL="11430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Helvetica Courant" charset="0"/>
      </a:defRPr>
    </a:lvl3pPr>
    <a:lvl4pPr marL="16002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Helvetica Courant" charset="0"/>
      </a:defRPr>
    </a:lvl4pPr>
    <a:lvl5pPr marL="2057400" indent="-228600" algn="l" rtl="0" eaLnBrk="0" fontAlgn="base" hangingPunct="0">
      <a:spcBef>
        <a:spcPts val="400"/>
      </a:spcBef>
      <a:spcAft>
        <a:spcPct val="0"/>
      </a:spcAft>
      <a:defRPr sz="1200">
        <a:solidFill>
          <a:schemeClr val="tx1"/>
        </a:solidFill>
        <a:latin typeface="+mn-lt"/>
        <a:ea typeface="+mn-ea"/>
        <a:cs typeface="+mn-cs"/>
        <a:sym typeface="Helvetica Courant" charset="0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Helvetica Courant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Helvetica Courant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Helvetica Courant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Helvetica Couran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ke_Lazaridi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oman_Kroitor" TargetMode="External"/><Relationship Id="rId4" Type="http://schemas.openxmlformats.org/officeDocument/2006/relationships/hyperlink" Target="https://en.wikipedia.org/wiki/Graeme_Ferguson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guagescanada.ca/en/study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c.gc.ca/english/immigrate/cec/apply-who.asp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cic.gc.ca/ctc-vac/cometocanada.asp" TargetMode="External"/><Relationship Id="rId4" Type="http://schemas.openxmlformats.org/officeDocument/2006/relationships/hyperlink" Target="http://www.cic.gc.ca/english/immigrate/skilled/index.asp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c.gc.ca/english/study/work.asp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can.gc.ca/start-debut-eng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olarships.gc.ca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6802" name="Shape 27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Observação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apresentador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dirty="0" err="1" smtClean="0">
                <a:solidFill>
                  <a:srgbClr val="000000"/>
                </a:solidFill>
              </a:rPr>
              <a:t>I</a:t>
            </a:r>
            <a:r>
              <a:rPr lang="en-US" altLang="pt-BR" b="1" dirty="0" err="1" smtClean="0">
                <a:solidFill>
                  <a:srgbClr val="000000"/>
                </a:solidFill>
              </a:rPr>
              <a:t>nfome</a:t>
            </a:r>
            <a:r>
              <a:rPr lang="en-US" altLang="pt-BR" b="1" baseline="0" dirty="0" smtClean="0">
                <a:solidFill>
                  <a:srgbClr val="000000"/>
                </a:solidFill>
              </a:rPr>
              <a:t>  </a:t>
            </a:r>
            <a:r>
              <a:rPr lang="en-US" altLang="pt-BR" b="1" baseline="0" dirty="0" err="1" smtClean="0">
                <a:solidFill>
                  <a:srgbClr val="000000"/>
                </a:solidFill>
              </a:rPr>
              <a:t>a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apresentador</a:t>
            </a:r>
            <a:r>
              <a:rPr lang="en-US" altLang="pt-BR" b="1" dirty="0" smtClean="0">
                <a:solidFill>
                  <a:srgbClr val="000000"/>
                </a:solidFill>
              </a:rPr>
              <a:t> e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objetivo</a:t>
            </a:r>
            <a:r>
              <a:rPr lang="en-US" altLang="pt-BR" b="1" dirty="0" smtClean="0">
                <a:solidFill>
                  <a:srgbClr val="000000"/>
                </a:solidFill>
              </a:rPr>
              <a:t> da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apresentação</a:t>
            </a:r>
            <a:r>
              <a:rPr lang="en-US" altLang="pt-BR" b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Durante a </a:t>
            </a:r>
            <a:r>
              <a:rPr lang="en-US" altLang="pt-BR" dirty="0" err="1" smtClean="0">
                <a:solidFill>
                  <a:srgbClr val="000000"/>
                </a:solidFill>
              </a:rPr>
              <a:t>apresentação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apresentador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envolver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perguntando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província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conhecem</a:t>
            </a:r>
            <a:r>
              <a:rPr lang="en-US" altLang="pt-BR" dirty="0" smtClean="0">
                <a:solidFill>
                  <a:srgbClr val="000000"/>
                </a:solidFill>
              </a:rPr>
              <a:t> e/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gostariam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visitar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mostrando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vídeos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EduCanada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Confirmar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identificar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usando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perguntas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: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Alguém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aqui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já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?</a:t>
            </a: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628650" lvl="1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Quem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buscando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este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dizer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tipo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?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4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hape 371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favorável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pioneiros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apostam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inovação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incubadoras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dirty="0" smtClean="0"/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inovações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telefone</a:t>
            </a:r>
            <a:r>
              <a:rPr lang="en-US" altLang="pt-BR" b="1" dirty="0" smtClean="0">
                <a:solidFill>
                  <a:srgbClr val="000000"/>
                </a:solidFill>
              </a:rPr>
              <a:t> BlackBerry,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tela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plana</a:t>
            </a:r>
            <a:r>
              <a:rPr lang="en-US" altLang="pt-BR" b="1" dirty="0" smtClean="0">
                <a:solidFill>
                  <a:srgbClr val="000000"/>
                </a:solidFill>
              </a:rPr>
              <a:t>, 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placas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inteligentes</a:t>
            </a:r>
            <a:r>
              <a:rPr lang="en-US" altLang="pt-BR" b="1" dirty="0" smtClean="0">
                <a:solidFill>
                  <a:srgbClr val="000000"/>
                </a:solidFill>
              </a:rPr>
              <a:t> e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filme</a:t>
            </a:r>
            <a:r>
              <a:rPr lang="en-US" altLang="pt-BR" b="1" dirty="0" smtClean="0">
                <a:solidFill>
                  <a:srgbClr val="000000"/>
                </a:solidFill>
              </a:rPr>
              <a:t> IMAX. </a:t>
            </a:r>
            <a:r>
              <a:rPr lang="en-US" altLang="pt-BR" dirty="0" smtClean="0">
                <a:solidFill>
                  <a:srgbClr val="000000"/>
                </a:solidFill>
              </a:rPr>
              <a:t> 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abriga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famosos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empreendedores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desenvolveram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marcas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mundiais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</a:rPr>
              <a:t>: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Cirque du Soleil, </a:t>
            </a:r>
            <a:r>
              <a:rPr lang="en-US" altLang="pt-BR" dirty="0" err="1" smtClean="0">
                <a:solidFill>
                  <a:srgbClr val="000000"/>
                </a:solidFill>
              </a:rPr>
              <a:t>dirigido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Guy </a:t>
            </a:r>
            <a:r>
              <a:rPr lang="en-US" altLang="pt-BR" dirty="0" err="1" smtClean="0">
                <a:solidFill>
                  <a:srgbClr val="000000"/>
                </a:solidFill>
              </a:rPr>
              <a:t>Laliberté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Bombadier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dirigida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Joseph Armand Bombardier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Blackberry, </a:t>
            </a:r>
            <a:r>
              <a:rPr lang="en-US" altLang="pt-BR" dirty="0" err="1" smtClean="0">
                <a:solidFill>
                  <a:srgbClr val="000000"/>
                </a:solidFill>
              </a:rPr>
              <a:t>dirigida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u="sng" dirty="0" smtClean="0">
                <a:solidFill>
                  <a:srgbClr val="0000FF"/>
                </a:solidFill>
                <a:hlinkClick r:id="rId3"/>
              </a:rPr>
              <a:t>Mike Lazaridis</a:t>
            </a:r>
            <a:r>
              <a:rPr dirty="0" smtClean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cinema IMAX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 i</a:t>
            </a:r>
            <a:r>
              <a:rPr lang="en-US" altLang="pt-BR" dirty="0" err="1" smtClean="0">
                <a:solidFill>
                  <a:srgbClr val="000000"/>
                </a:solidFill>
              </a:rPr>
              <a:t>nventado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parceria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u="sng" dirty="0" smtClean="0">
                <a:solidFill>
                  <a:srgbClr val="0000FF"/>
                </a:solidFill>
                <a:hlinkClick r:id="rId4"/>
              </a:rPr>
              <a:t>Graeme Ferguson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u="sng" dirty="0" smtClean="0">
                <a:solidFill>
                  <a:srgbClr val="0000FF"/>
                </a:solidFill>
                <a:hlinkClick r:id="rId5"/>
              </a:rPr>
              <a:t>Roman </a:t>
            </a:r>
            <a:r>
              <a:rPr lang="en-US" altLang="pt-BR" u="sng" dirty="0" err="1" smtClean="0">
                <a:solidFill>
                  <a:srgbClr val="0000FF"/>
                </a:solidFill>
                <a:hlinkClick r:id="rId5"/>
              </a:rPr>
              <a:t>Kroitor</a:t>
            </a:r>
            <a:r>
              <a:rPr lang="en-US" altLang="pt-BR" dirty="0" smtClean="0">
                <a:solidFill>
                  <a:srgbClr val="000000"/>
                </a:solidFill>
              </a:rPr>
              <a:t> e Robert Kerr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estava</a:t>
            </a:r>
            <a:r>
              <a:rPr lang="en-US" altLang="pt-BR" b="1" dirty="0" smtClean="0">
                <a:solidFill>
                  <a:srgbClr val="000000"/>
                </a:solidFill>
              </a:rPr>
              <a:t> entre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10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maiores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escritórios</a:t>
            </a:r>
            <a:r>
              <a:rPr lang="en-US" altLang="pt-BR" b="1" dirty="0" smtClean="0">
                <a:solidFill>
                  <a:srgbClr val="000000"/>
                </a:solidFill>
              </a:rPr>
              <a:t> com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maioria</a:t>
            </a:r>
            <a:r>
              <a:rPr lang="en-US" altLang="pt-BR" b="1" dirty="0" smtClean="0">
                <a:solidFill>
                  <a:srgbClr val="000000"/>
                </a:solidFill>
              </a:rPr>
              <a:t> das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aplicações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patentes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2014 </a:t>
            </a:r>
            <a:r>
              <a:rPr lang="en-US" altLang="pt-BR" dirty="0" smtClean="0">
                <a:solidFill>
                  <a:srgbClr val="000000"/>
                </a:solidFill>
              </a:rPr>
              <a:t>(China, EUA, </a:t>
            </a:r>
            <a:r>
              <a:rPr lang="en-US" altLang="pt-BR" dirty="0" err="1" smtClean="0">
                <a:solidFill>
                  <a:srgbClr val="000000"/>
                </a:solidFill>
              </a:rPr>
              <a:t>Japão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Coreia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Escritório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Europeu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Patentes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Alemanha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Índia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Rússia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Brasil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dirty="0"/>
              <a:t/>
            </a:r>
            <a:br>
              <a:rPr dirty="0"/>
            </a:br>
            <a:r>
              <a:rPr lang="en-US" b="1" dirty="0" smtClean="0">
                <a:solidFill>
                  <a:srgbClr val="000000"/>
                </a:solidFill>
              </a:rPr>
              <a:t>Breve</a:t>
            </a:r>
            <a:r>
              <a:rPr lang="en-US" altLang="pt-BR" b="1" dirty="0" smtClean="0">
                <a:solidFill>
                  <a:srgbClr val="000000"/>
                </a:solidFill>
              </a:rPr>
              <a:t> história: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·    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err="1" smtClean="0">
                <a:solidFill>
                  <a:srgbClr val="000000"/>
                </a:solidFill>
              </a:rPr>
              <a:t>Recentemente</a:t>
            </a:r>
            <a:r>
              <a:rPr lang="en-US" altLang="pt-BR" dirty="0" smtClean="0">
                <a:solidFill>
                  <a:srgbClr val="000000"/>
                </a:solidFill>
              </a:rPr>
              <a:t>, um </a:t>
            </a:r>
            <a:r>
              <a:rPr lang="en-US" altLang="pt-BR" dirty="0" err="1" smtClean="0">
                <a:solidFill>
                  <a:srgbClr val="000000"/>
                </a:solidFill>
              </a:rPr>
              <a:t>repórter</a:t>
            </a:r>
            <a:r>
              <a:rPr lang="en-US" altLang="pt-BR" dirty="0" smtClean="0">
                <a:solidFill>
                  <a:srgbClr val="000000"/>
                </a:solidFill>
              </a:rPr>
              <a:t> do New York Times </a:t>
            </a:r>
            <a:r>
              <a:rPr lang="en-US" altLang="pt-BR" dirty="0" err="1" smtClean="0">
                <a:solidFill>
                  <a:srgbClr val="000000"/>
                </a:solidFill>
              </a:rPr>
              <a:t>perguntou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presidente</a:t>
            </a:r>
            <a:r>
              <a:rPr lang="en-US" altLang="pt-BR" dirty="0" smtClean="0">
                <a:solidFill>
                  <a:srgbClr val="000000"/>
                </a:solidFill>
              </a:rPr>
              <a:t> da Y </a:t>
            </a:r>
            <a:r>
              <a:rPr lang="en-US" altLang="pt-BR" dirty="0" err="1" smtClean="0">
                <a:solidFill>
                  <a:srgbClr val="000000"/>
                </a:solidFill>
              </a:rPr>
              <a:t>Combinator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dirty="0" smtClean="0">
                <a:solidFill>
                  <a:srgbClr val="000000"/>
                </a:solidFill>
              </a:rPr>
              <a:t> principal </a:t>
            </a:r>
            <a:r>
              <a:rPr lang="en-US" altLang="pt-BR" dirty="0" err="1" smtClean="0">
                <a:solidFill>
                  <a:srgbClr val="000000"/>
                </a:solidFill>
              </a:rPr>
              <a:t>fundador</a:t>
            </a:r>
            <a:r>
              <a:rPr lang="en-US" altLang="pt-BR" dirty="0" smtClean="0">
                <a:solidFill>
                  <a:srgbClr val="000000"/>
                </a:solidFill>
              </a:rPr>
              <a:t> de startups do Vale do </a:t>
            </a:r>
            <a:r>
              <a:rPr lang="en-US" altLang="pt-BR" dirty="0" err="1" smtClean="0">
                <a:solidFill>
                  <a:srgbClr val="000000"/>
                </a:solidFill>
              </a:rPr>
              <a:t>Silício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endParaRPr lang="pt-BR" sz="1200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Couran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dirty="0" smtClean="0">
                <a:solidFill>
                  <a:srgbClr val="000000"/>
                </a:solidFill>
              </a:rPr>
              <a:t>se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destacava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fonte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novas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ideias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brilhantes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Ele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havia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de Waterloo.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a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ja-JP" altLang="en-US" dirty="0" smtClean="0">
                <a:solidFill>
                  <a:srgbClr val="000000"/>
                </a:solidFill>
              </a:rPr>
              <a:t>de</a:t>
            </a:r>
            <a:r>
              <a:rPr lang="en-US" altLang="ja-JP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smtClean="0">
                <a:solidFill>
                  <a:srgbClr val="000000"/>
                </a:solidFill>
              </a:rPr>
              <a:t>Waterloo,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r>
              <a:rPr lang="ja-JP" altLang="en-US" dirty="0" smtClean="0">
                <a:solidFill>
                  <a:srgbClr val="000000"/>
                </a:solidFill>
              </a:rPr>
              <a:t>”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err="1" smtClean="0">
                <a:solidFill>
                  <a:srgbClr val="000000"/>
                </a:solidFill>
              </a:rPr>
              <a:t>Ela</a:t>
            </a:r>
            <a:r>
              <a:rPr lang="en-US" altLang="pt-BR" dirty="0" smtClean="0">
                <a:solidFill>
                  <a:srgbClr val="000000"/>
                </a:solidFill>
              </a:rPr>
              <a:t> tem </a:t>
            </a:r>
            <a:r>
              <a:rPr lang="en-US" altLang="pt-BR" dirty="0" err="1" smtClean="0">
                <a:solidFill>
                  <a:srgbClr val="000000"/>
                </a:solidFill>
              </a:rPr>
              <a:t>padrões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intelectuais</a:t>
            </a:r>
            <a:r>
              <a:rPr lang="en-US" altLang="pt-BR" dirty="0" smtClean="0">
                <a:solidFill>
                  <a:srgbClr val="000000"/>
                </a:solidFill>
              </a:rPr>
              <a:t> altos,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claro</a:t>
            </a:r>
            <a:r>
              <a:rPr lang="en-US" altLang="pt-BR" dirty="0" smtClean="0">
                <a:solidFill>
                  <a:srgbClr val="000000"/>
                </a:solidFill>
              </a:rPr>
              <a:t>. E </a:t>
            </a:r>
            <a:r>
              <a:rPr lang="en-US" altLang="pt-BR" dirty="0" err="1" smtClean="0">
                <a:solidFill>
                  <a:srgbClr val="000000"/>
                </a:solidFill>
              </a:rPr>
              <a:t>valoriza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empreendedorismo</a:t>
            </a:r>
            <a:r>
              <a:rPr lang="en-US" altLang="pt-BR" dirty="0" smtClean="0">
                <a:solidFill>
                  <a:srgbClr val="000000"/>
                </a:solidFill>
              </a:rPr>
              <a:t>. Mas a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ingrediente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indispensável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vêm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todos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lugares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Metade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formados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engenharia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de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. E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alunos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domésticos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de Waterloo </a:t>
            </a:r>
            <a:r>
              <a:rPr lang="ja-JP" altLang="en-US" dirty="0" smtClean="0">
                <a:solidFill>
                  <a:srgbClr val="000000"/>
                </a:solidFill>
              </a:rPr>
              <a:t>são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retirados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ja-JP" altLang="en-US" dirty="0" smtClean="0">
                <a:solidFill>
                  <a:srgbClr val="000000"/>
                </a:solidFill>
              </a:rPr>
              <a:t>uma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das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diversificadas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r>
              <a:rPr lang="ja-JP" altLang="en-US" dirty="0" smtClean="0">
                <a:solidFill>
                  <a:srgbClr val="000000"/>
                </a:solidFill>
              </a:rPr>
              <a:t>”</a:t>
            </a: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Fontes</a:t>
            </a:r>
            <a:r>
              <a:rPr lang="en-US" altLang="pt-BR" b="1" dirty="0" smtClean="0">
                <a:solidFill>
                  <a:srgbClr val="000000"/>
                </a:solidFill>
              </a:rPr>
              <a:t> se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houver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perguntas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b="1" dirty="0" smtClean="0">
                <a:solidFill>
                  <a:srgbClr val="000000"/>
                </a:solidFill>
              </a:rPr>
              <a:t> 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marcas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Combinando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simplicidade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quadro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branco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poder</a:t>
            </a:r>
            <a:r>
              <a:rPr lang="en-US" altLang="pt-BR" dirty="0" smtClean="0">
                <a:solidFill>
                  <a:srgbClr val="000000"/>
                </a:solidFill>
              </a:rPr>
              <a:t> de um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computador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quadro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branco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interativo</a:t>
            </a:r>
            <a:r>
              <a:rPr lang="en-US" altLang="pt-BR" dirty="0" smtClean="0">
                <a:solidFill>
                  <a:srgbClr val="000000"/>
                </a:solidFill>
              </a:rPr>
              <a:t> SMART Board </a:t>
            </a:r>
            <a:r>
              <a:rPr lang="en-US" altLang="pt-BR" dirty="0" err="1" smtClean="0">
                <a:solidFill>
                  <a:srgbClr val="000000"/>
                </a:solidFill>
              </a:rPr>
              <a:t>lhe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permite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oferecer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aulas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dinâmicas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escrever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observações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tinta</a:t>
            </a:r>
            <a:r>
              <a:rPr lang="en-US" altLang="pt-BR" dirty="0" smtClean="0">
                <a:solidFill>
                  <a:srgbClr val="000000"/>
                </a:solidFill>
              </a:rPr>
              <a:t> digital e </a:t>
            </a:r>
            <a:r>
              <a:rPr lang="en-US" altLang="pt-BR" dirty="0" err="1" smtClean="0">
                <a:solidFill>
                  <a:srgbClr val="000000"/>
                </a:solidFill>
              </a:rPr>
              <a:t>salvar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tudo</a:t>
            </a:r>
            <a:r>
              <a:rPr lang="en-US" altLang="pt-BR" dirty="0" smtClean="0">
                <a:solidFill>
                  <a:srgbClr val="000000"/>
                </a:solidFill>
              </a:rPr>
              <a:t> com o simples toque de um </a:t>
            </a:r>
            <a:r>
              <a:rPr lang="en-US" altLang="pt-BR" dirty="0" err="1" smtClean="0">
                <a:solidFill>
                  <a:srgbClr val="000000"/>
                </a:solidFill>
              </a:rPr>
              <a:t>dedo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2011, a SMART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produziu</a:t>
            </a:r>
            <a:r>
              <a:rPr lang="en-US" altLang="pt-BR" i="1" dirty="0" smtClean="0">
                <a:solidFill>
                  <a:srgbClr val="000000"/>
                </a:solidFill>
              </a:rPr>
              <a:t> 45% dos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produtos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exibição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interativos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globais</a:t>
            </a:r>
            <a:r>
              <a:rPr lang="en-US" altLang="pt-BR" i="1" dirty="0" smtClean="0">
                <a:solidFill>
                  <a:srgbClr val="000000"/>
                </a:solidFill>
              </a:rPr>
              <a:t>. 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i="1" dirty="0" smtClean="0">
                <a:solidFill>
                  <a:srgbClr val="000000"/>
                </a:solidFill>
              </a:rPr>
              <a:t> SMART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usada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i="1" dirty="0" smtClean="0">
                <a:solidFill>
                  <a:srgbClr val="000000"/>
                </a:solidFill>
              </a:rPr>
              <a:t> de 50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todo</a:t>
            </a:r>
            <a:r>
              <a:rPr lang="en-US" altLang="pt-BR" i="1" dirty="0" smtClean="0">
                <a:solidFill>
                  <a:srgbClr val="000000"/>
                </a:solidFill>
              </a:rPr>
              <a:t> 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i="1" dirty="0" smtClean="0">
                <a:solidFill>
                  <a:srgbClr val="000000"/>
                </a:solidFill>
              </a:rPr>
              <a:t>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incluindo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grandes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organizações</a:t>
            </a:r>
            <a:r>
              <a:rPr lang="en-US" altLang="pt-BR" i="1" dirty="0" smtClean="0">
                <a:solidFill>
                  <a:srgbClr val="000000"/>
                </a:solidFill>
              </a:rPr>
              <a:t> da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América</a:t>
            </a:r>
            <a:r>
              <a:rPr lang="en-US" altLang="pt-BR" i="1" dirty="0" smtClean="0">
                <a:solidFill>
                  <a:srgbClr val="000000"/>
                </a:solidFill>
              </a:rPr>
              <a:t> do Norte,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i="1" dirty="0" smtClean="0">
                <a:solidFill>
                  <a:srgbClr val="000000"/>
                </a:solidFill>
              </a:rPr>
              <a:t> Wells Fargo e Google.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robótica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tecnológica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famosa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fez </a:t>
            </a:r>
            <a:r>
              <a:rPr lang="en-US" altLang="pt-BR" dirty="0" err="1" smtClean="0">
                <a:solidFill>
                  <a:srgbClr val="000000"/>
                </a:solidFill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estreia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13 de </a:t>
            </a:r>
            <a:r>
              <a:rPr lang="en-US" altLang="pt-BR" dirty="0" err="1" smtClean="0">
                <a:solidFill>
                  <a:srgbClr val="000000"/>
                </a:solidFill>
              </a:rPr>
              <a:t>novembro</a:t>
            </a:r>
            <a:r>
              <a:rPr lang="en-US" altLang="pt-BR" dirty="0" smtClean="0">
                <a:solidFill>
                  <a:srgbClr val="000000"/>
                </a:solidFill>
              </a:rPr>
              <a:t> de 1981 e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usada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90 </a:t>
            </a:r>
            <a:r>
              <a:rPr lang="en-US" altLang="pt-BR" dirty="0" err="1" smtClean="0">
                <a:solidFill>
                  <a:srgbClr val="000000"/>
                </a:solidFill>
              </a:rPr>
              <a:t>missões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espaciais</a:t>
            </a:r>
            <a:r>
              <a:rPr lang="en-US" altLang="pt-BR" dirty="0" smtClean="0">
                <a:solidFill>
                  <a:srgbClr val="000000"/>
                </a:solidFill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</a:rPr>
              <a:t>projeto</a:t>
            </a:r>
            <a:r>
              <a:rPr lang="en-US" altLang="pt-BR" dirty="0" smtClean="0">
                <a:solidFill>
                  <a:srgbClr val="000000"/>
                </a:solidFill>
              </a:rPr>
              <a:t> e a </a:t>
            </a:r>
            <a:r>
              <a:rPr lang="en-US" altLang="pt-BR" dirty="0" err="1" smtClean="0">
                <a:solidFill>
                  <a:srgbClr val="000000"/>
                </a:solidFill>
              </a:rPr>
              <a:t>construção</a:t>
            </a:r>
            <a:r>
              <a:rPr lang="en-US" altLang="pt-BR" dirty="0" smtClean="0">
                <a:solidFill>
                  <a:srgbClr val="000000"/>
                </a:solidFill>
              </a:rPr>
              <a:t> do Shuttle Remote Manipulator System (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Manipulação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Remota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Transporte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  <a:r>
              <a:rPr lang="en-US" altLang="pt-BR" dirty="0" err="1" smtClean="0">
                <a:solidFill>
                  <a:srgbClr val="000000"/>
                </a:solidFill>
              </a:rPr>
              <a:t>marcou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início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estreita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colaboração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com a NASA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espacial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humano</a:t>
            </a:r>
            <a:r>
              <a:rPr lang="en-US" altLang="pt-BR" dirty="0" smtClean="0">
                <a:solidFill>
                  <a:srgbClr val="000000"/>
                </a:solidFill>
              </a:rPr>
              <a:t>. Com 15 metros e </a:t>
            </a:r>
            <a:r>
              <a:rPr lang="en-US" altLang="pt-BR" dirty="0" err="1" smtClean="0">
                <a:solidFill>
                  <a:srgbClr val="000000"/>
                </a:solidFill>
              </a:rPr>
              <a:t>pesando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dirty="0" smtClean="0">
                <a:solidFill>
                  <a:srgbClr val="000000"/>
                </a:solidFill>
              </a:rPr>
              <a:t> de 480 </a:t>
            </a:r>
            <a:r>
              <a:rPr lang="en-US" altLang="pt-BR" dirty="0" err="1" smtClean="0">
                <a:solidFill>
                  <a:srgbClr val="000000"/>
                </a:solidFill>
              </a:rPr>
              <a:t>quilogramas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braço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robótico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Canadarm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erguer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30.000 kg –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266.000 kg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ausência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gravidade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espaço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massa</a:t>
            </a:r>
            <a:r>
              <a:rPr lang="en-US" altLang="pt-BR" dirty="0" smtClean="0">
                <a:solidFill>
                  <a:srgbClr val="000000"/>
                </a:solidFill>
              </a:rPr>
              <a:t> de um </a:t>
            </a:r>
            <a:r>
              <a:rPr lang="en-US" altLang="pt-BR" dirty="0" err="1" smtClean="0">
                <a:solidFill>
                  <a:srgbClr val="000000"/>
                </a:solidFill>
              </a:rPr>
              <a:t>ônibus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totalmente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carregado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usando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energia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elétrica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chaleira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elétrica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teatros</a:t>
            </a:r>
            <a:r>
              <a:rPr lang="en-US" altLang="pt-BR" dirty="0" smtClean="0">
                <a:solidFill>
                  <a:srgbClr val="000000"/>
                </a:solidFill>
              </a:rPr>
              <a:t> IMAX </a:t>
            </a:r>
            <a:r>
              <a:rPr lang="en-US" altLang="pt-BR" dirty="0" err="1" smtClean="0">
                <a:solidFill>
                  <a:srgbClr val="000000"/>
                </a:solidFill>
              </a:rPr>
              <a:t>proporcionam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avançada</a:t>
            </a:r>
            <a:r>
              <a:rPr lang="en-US" altLang="pt-BR" dirty="0" smtClean="0">
                <a:solidFill>
                  <a:srgbClr val="000000"/>
                </a:solidFill>
              </a:rPr>
              <a:t> de cinema, </a:t>
            </a:r>
            <a:r>
              <a:rPr lang="en-US" altLang="pt-BR" dirty="0" err="1" smtClean="0">
                <a:solidFill>
                  <a:srgbClr val="000000"/>
                </a:solidFill>
              </a:rPr>
              <a:t>perfeita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viagens</a:t>
            </a:r>
            <a:r>
              <a:rPr lang="en-US" altLang="pt-BR" dirty="0" smtClean="0">
                <a:solidFill>
                  <a:srgbClr val="000000"/>
                </a:solidFill>
              </a:rPr>
              <a:t> de campo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noite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fora</a:t>
            </a:r>
            <a:r>
              <a:rPr lang="en-US" altLang="pt-BR" dirty="0" smtClean="0">
                <a:solidFill>
                  <a:srgbClr val="000000"/>
                </a:solidFill>
              </a:rPr>
              <a:t> de casa.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filmes</a:t>
            </a:r>
            <a:r>
              <a:rPr lang="en-US" altLang="pt-BR" dirty="0" smtClean="0">
                <a:solidFill>
                  <a:srgbClr val="000000"/>
                </a:solidFill>
              </a:rPr>
              <a:t> IMAX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vistos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qualquer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número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locais</a:t>
            </a:r>
            <a:r>
              <a:rPr lang="en-US" altLang="pt-BR" dirty="0" smtClean="0">
                <a:solidFill>
                  <a:srgbClr val="000000"/>
                </a:solidFill>
              </a:rPr>
              <a:t> de cinema IMAX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A IMAX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empreendimento</a:t>
            </a:r>
            <a:r>
              <a:rPr lang="en-US" altLang="pt-BR" dirty="0" smtClean="0">
                <a:solidFill>
                  <a:srgbClr val="000000"/>
                </a:solidFill>
              </a:rPr>
              <a:t> global com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738 cinemas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53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um </a:t>
            </a:r>
            <a:r>
              <a:rPr lang="en-US" altLang="pt-BR" dirty="0" err="1" smtClean="0">
                <a:solidFill>
                  <a:srgbClr val="000000"/>
                </a:solidFill>
              </a:rPr>
              <a:t>bilhão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tiveram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IMAX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abertura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</a:t>
            </a:r>
            <a:r>
              <a:rPr lang="en-US" altLang="pt-BR" dirty="0" smtClean="0">
                <a:solidFill>
                  <a:srgbClr val="000000"/>
                </a:solidFill>
              </a:rPr>
              <a:t> cinema IMAX,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1979. A IMAX </a:t>
            </a:r>
            <a:r>
              <a:rPr lang="en-US" altLang="pt-BR" dirty="0" err="1" smtClean="0">
                <a:solidFill>
                  <a:srgbClr val="000000"/>
                </a:solidFill>
              </a:rPr>
              <a:t>recentemente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assinou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implantar</a:t>
            </a:r>
            <a:r>
              <a:rPr lang="en-US" altLang="pt-BR" dirty="0" smtClean="0">
                <a:solidFill>
                  <a:srgbClr val="000000"/>
                </a:solidFill>
              </a:rPr>
              <a:t> 75 cinemas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China.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-</a:t>
            </a:r>
            <a:r>
              <a:rPr lang="en-US" altLang="pt-BR" i="1" dirty="0" smtClean="0">
                <a:solidFill>
                  <a:srgbClr val="000000"/>
                </a:solidFill>
              </a:rPr>
              <a:t>A Bombardier é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líder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mundial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transporte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ferroviário</a:t>
            </a:r>
            <a:r>
              <a:rPr lang="en-US" altLang="pt-BR" i="1" dirty="0" smtClean="0">
                <a:solidFill>
                  <a:srgbClr val="000000"/>
                </a:solidFill>
              </a:rPr>
              <a:t>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defendendo</a:t>
            </a:r>
            <a:r>
              <a:rPr lang="en-US" altLang="pt-BR" i="1" dirty="0" smtClean="0">
                <a:solidFill>
                  <a:srgbClr val="000000"/>
                </a:solidFill>
              </a:rPr>
              <a:t> 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mobilidade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sustentável</a:t>
            </a:r>
            <a:r>
              <a:rPr lang="en-US" altLang="pt-BR" i="1" dirty="0" smtClean="0">
                <a:solidFill>
                  <a:srgbClr val="000000"/>
                </a:solidFill>
              </a:rPr>
              <a:t> para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maximizar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benefícios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ambientais</a:t>
            </a:r>
            <a:r>
              <a:rPr lang="en-US" altLang="pt-BR" i="1" dirty="0" smtClean="0">
                <a:solidFill>
                  <a:srgbClr val="000000"/>
                </a:solidFill>
              </a:rPr>
              <a:t> das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viagens</a:t>
            </a:r>
            <a:r>
              <a:rPr lang="en-US" altLang="pt-BR" i="1" dirty="0" smtClean="0">
                <a:solidFill>
                  <a:srgbClr val="000000"/>
                </a:solidFill>
              </a:rPr>
              <a:t>. Com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sede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Montreal, no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</a:rPr>
              <a:t>, 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empresa</a:t>
            </a:r>
            <a:r>
              <a:rPr lang="en-US" altLang="pt-BR" i="1" dirty="0" smtClean="0">
                <a:solidFill>
                  <a:srgbClr val="000000"/>
                </a:solidFill>
              </a:rPr>
              <a:t> tem </a:t>
            </a:r>
            <a:r>
              <a:rPr lang="en-US" altLang="pt-BR" b="1" i="1" dirty="0" smtClean="0">
                <a:solidFill>
                  <a:srgbClr val="000000"/>
                </a:solidFill>
              </a:rPr>
              <a:t>62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locais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engenharia</a:t>
            </a:r>
            <a:r>
              <a:rPr lang="en-US" altLang="pt-BR" b="1" i="1" dirty="0" smtClean="0">
                <a:solidFill>
                  <a:srgbClr val="000000"/>
                </a:solidFill>
              </a:rPr>
              <a:t> 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produção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,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smtClean="0">
                <a:solidFill>
                  <a:srgbClr val="000000"/>
                </a:solidFill>
              </a:rPr>
              <a:t>18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centros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serviços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i="1" dirty="0" smtClean="0">
                <a:solidFill>
                  <a:srgbClr val="000000"/>
                </a:solidFill>
              </a:rPr>
              <a:t> 26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b="1" i="1" dirty="0" smtClean="0">
                <a:solidFill>
                  <a:srgbClr val="000000"/>
                </a:solidFill>
              </a:rPr>
              <a:t>, </a:t>
            </a:r>
            <a:r>
              <a:rPr lang="en-US" altLang="pt-BR" i="1" dirty="0" smtClean="0">
                <a:solidFill>
                  <a:srgbClr val="000000"/>
                </a:solidFill>
              </a:rPr>
              <a:t>com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mão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obra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torno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smtClean="0">
                <a:solidFill>
                  <a:srgbClr val="000000"/>
                </a:solidFill>
              </a:rPr>
              <a:t>36.000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i="1" dirty="0" smtClean="0">
                <a:solidFill>
                  <a:srgbClr val="000000"/>
                </a:solidFill>
              </a:rPr>
              <a:t> 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smtClean="0">
                <a:solidFill>
                  <a:srgbClr val="000000"/>
                </a:solidFill>
              </a:rPr>
              <a:t>100.000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veículos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operação</a:t>
            </a:r>
            <a:r>
              <a:rPr lang="en-US" altLang="pt-BR" i="1" dirty="0" smtClean="0">
                <a:solidFill>
                  <a:srgbClr val="000000"/>
                </a:solidFill>
              </a:rPr>
              <a:t>. (Da Bombardier: Canada</a:t>
            </a:r>
            <a:r>
              <a:rPr lang="ja-JP" altLang="en-US" i="1" dirty="0" smtClean="0">
                <a:solidFill>
                  <a:srgbClr val="000000"/>
                </a:solidFill>
              </a:rPr>
              <a:t>’</a:t>
            </a:r>
            <a:r>
              <a:rPr lang="en-US" altLang="pt-BR" i="1" dirty="0" smtClean="0">
                <a:solidFill>
                  <a:srgbClr val="000000"/>
                </a:solidFill>
              </a:rPr>
              <a:t>s Bombardier 2013 Report)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O Cirque du Soleil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empresa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sede</a:t>
            </a:r>
            <a:r>
              <a:rPr lang="en-US" altLang="pt-BR" dirty="0" smtClean="0">
                <a:solidFill>
                  <a:srgbClr val="000000"/>
                </a:solidFill>
              </a:rPr>
              <a:t> no Quebec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inteiro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entretenimento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artístico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alta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criação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1984, o Cirque du Soleil </a:t>
            </a:r>
            <a:r>
              <a:rPr lang="en-US" altLang="pt-BR" dirty="0" err="1" smtClean="0">
                <a:solidFill>
                  <a:srgbClr val="000000"/>
                </a:solidFill>
              </a:rPr>
              <a:t>busca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constantemente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evocar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imaginação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invocar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sentidos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provocar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emoções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de 100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milhões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espectadores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viram</a:t>
            </a:r>
            <a:r>
              <a:rPr lang="en-US" altLang="pt-BR" dirty="0" smtClean="0">
                <a:solidFill>
                  <a:srgbClr val="000000"/>
                </a:solidFill>
              </a:rPr>
              <a:t> um show do Cirque du Soleil </a:t>
            </a:r>
            <a:r>
              <a:rPr lang="en-US" altLang="pt-BR" dirty="0" err="1" smtClean="0">
                <a:solidFill>
                  <a:srgbClr val="000000"/>
                </a:solidFill>
              </a:rPr>
              <a:t>desdes</a:t>
            </a:r>
            <a:r>
              <a:rPr lang="en-US" altLang="pt-BR" dirty="0" smtClean="0">
                <a:solidFill>
                  <a:srgbClr val="000000"/>
                </a:solidFill>
              </a:rPr>
              <a:t> 1984,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cerca</a:t>
            </a:r>
            <a:r>
              <a:rPr lang="en-US" altLang="pt-BR" b="1" dirty="0" smtClean="0">
                <a:solidFill>
                  <a:srgbClr val="000000"/>
                </a:solidFill>
              </a:rPr>
              <a:t> de 15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milhões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verão</a:t>
            </a:r>
            <a:r>
              <a:rPr lang="en-US" altLang="pt-BR" dirty="0" smtClean="0">
                <a:solidFill>
                  <a:srgbClr val="000000"/>
                </a:solidFill>
              </a:rPr>
              <a:t> um show do Cirque du Soleil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smtClean="0">
                <a:solidFill>
                  <a:srgbClr val="000000"/>
                </a:solidFill>
              </a:rPr>
              <a:t>2013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709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hape 395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7042" name="Shape 39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canoa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feita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casca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vidoeiro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o smartphone BlackBerry,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baseado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inovação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criações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seguintes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estão entre os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avanços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inovadores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científicos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Modulação</a:t>
            </a:r>
            <a:r>
              <a:rPr lang="en-US" altLang="pt-BR" dirty="0" smtClean="0">
                <a:solidFill>
                  <a:srgbClr val="000000"/>
                </a:solidFill>
              </a:rPr>
              <a:t> de amplitude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Impressoras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analíticas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mapas</a:t>
            </a:r>
            <a:r>
              <a:rPr lang="en-US" altLang="pt-BR" dirty="0" smtClean="0">
                <a:solidFill>
                  <a:srgbClr val="000000"/>
                </a:solidFill>
              </a:rPr>
              <a:t> 3D)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Célula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sanguínea</a:t>
            </a:r>
            <a:r>
              <a:rPr lang="en-US" altLang="pt-BR" dirty="0" smtClean="0">
                <a:solidFill>
                  <a:srgbClr val="000000"/>
                </a:solidFill>
              </a:rPr>
              <a:t> artificial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Smartphone BlackBerry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CADPAT (</a:t>
            </a:r>
            <a:r>
              <a:rPr lang="en-US" altLang="pt-BR" dirty="0" err="1" smtClean="0">
                <a:solidFill>
                  <a:srgbClr val="000000"/>
                </a:solidFill>
              </a:rPr>
              <a:t>padrão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disruptivo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Camuflagem</a:t>
            </a:r>
            <a:r>
              <a:rPr lang="en-US" altLang="pt-BR" dirty="0" smtClean="0">
                <a:solidFill>
                  <a:srgbClr val="000000"/>
                </a:solidFill>
              </a:rPr>
              <a:t> digital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Canadarm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aeroespaço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Marca-passo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cardíaco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Manequim</a:t>
            </a:r>
            <a:r>
              <a:rPr lang="en-US" altLang="pt-BR" dirty="0" smtClean="0">
                <a:solidFill>
                  <a:srgbClr val="000000"/>
                </a:solidFill>
              </a:rPr>
              <a:t> CPR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Braille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computadorizado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Gene da </a:t>
            </a:r>
            <a:r>
              <a:rPr lang="en-US" altLang="pt-BR" dirty="0" err="1" smtClean="0">
                <a:solidFill>
                  <a:srgbClr val="000000"/>
                </a:solidFill>
              </a:rPr>
              <a:t>fibrose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cística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identificação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Fogão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elétrico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Cadeira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rodas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elétricas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Colorização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filme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Saco de </a:t>
            </a:r>
            <a:r>
              <a:rPr lang="en-US" altLang="pt-BR" dirty="0" err="1" smtClean="0">
                <a:solidFill>
                  <a:srgbClr val="000000"/>
                </a:solidFill>
              </a:rPr>
              <a:t>lixo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polietileno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Droga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supressora</a:t>
            </a:r>
            <a:r>
              <a:rPr lang="en-US" altLang="pt-BR" dirty="0" smtClean="0">
                <a:solidFill>
                  <a:srgbClr val="000000"/>
                </a:solidFill>
              </a:rPr>
              <a:t> de HIV 3TC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Navio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sustentação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hidrodinâmica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IMAX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Insulina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descoberta</a:t>
            </a:r>
            <a:r>
              <a:rPr lang="en-US" altLang="pt-BR" dirty="0" smtClean="0">
                <a:solidFill>
                  <a:srgbClr val="000000"/>
                </a:solidFill>
              </a:rPr>
              <a:t> de)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Hora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Padrão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Programação</a:t>
            </a:r>
            <a:r>
              <a:rPr lang="en-US" altLang="pt-BR" dirty="0" smtClean="0">
                <a:solidFill>
                  <a:srgbClr val="000000"/>
                </a:solidFill>
              </a:rPr>
              <a:t> de software JAVA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Pula-pula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bebês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Processo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destilação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querosene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Animação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quadro-chave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Regador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Papel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imprensa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classificação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correspondências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automático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Chave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fenda</a:t>
            </a:r>
            <a:r>
              <a:rPr lang="en-US" altLang="pt-BR" dirty="0" smtClean="0">
                <a:solidFill>
                  <a:srgbClr val="000000"/>
                </a:solidFill>
              </a:rPr>
              <a:t> Robertson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Veículo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removedor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neve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Motoneve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Telefone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Aparelho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telefone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Lubrificador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eixo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282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hape 40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8066" name="Shape 40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Interações sugeridas: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Você deve conhecer estes canadenses famosos:</a:t>
            </a: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O primeiro-ministro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Trudeau</a:t>
            </a:r>
            <a:r>
              <a:rPr lang="pt-BR" altLang="pt-BR" noProof="0" dirty="0" smtClean="0">
                <a:solidFill>
                  <a:srgbClr val="000000"/>
                </a:solidFill>
              </a:rPr>
              <a:t> foi destaque nas notícias recentemente. Justin Pierre James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Trudeau</a:t>
            </a:r>
            <a:r>
              <a:rPr lang="pt-BR" altLang="pt-BR" noProof="0" dirty="0" smtClean="0">
                <a:solidFill>
                  <a:srgbClr val="000000"/>
                </a:solidFill>
              </a:rPr>
              <a:t> PC MP (nascido em 25 de dezembro de 1971) é um político canadense que se tornou o 23º primeiro-ministro do Canadá e é líder do Partido Liberal.[1][2] Segundo primeiro-ministro mais jovem, atrás de Joe Clark, é filho mais velho do primeiro-ministro Pierre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Trudeau</a:t>
            </a:r>
            <a:r>
              <a:rPr lang="pt-BR" altLang="pt-BR" noProof="0" dirty="0" smtClean="0">
                <a:solidFill>
                  <a:srgbClr val="000000"/>
                </a:solidFill>
              </a:rPr>
              <a:t>, o primeiro filho de um primeiro-ministro a ocupar o mesmo posto (incluir como o premiê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Trudeau</a:t>
            </a:r>
            <a:r>
              <a:rPr lang="pt-BR" altLang="pt-BR" noProof="0" dirty="0" smtClean="0">
                <a:solidFill>
                  <a:srgbClr val="000000"/>
                </a:solidFill>
              </a:rPr>
              <a:t> pode ser conhecido em seu país). 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Chris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Hadfield</a:t>
            </a:r>
            <a:r>
              <a:rPr lang="pt-BR" altLang="pt-BR" b="1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smtClean="0">
                <a:solidFill>
                  <a:srgbClr val="000000"/>
                </a:solidFill>
              </a:rPr>
              <a:t>é um astronauta canadense que foi o primeiro canadense a caminhar no espaço. Engenheiro e ex-piloto de combate da Força Aérea Real Canadense,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Hadfield</a:t>
            </a:r>
            <a:r>
              <a:rPr lang="pt-BR" altLang="pt-BR" noProof="0" dirty="0" smtClean="0">
                <a:solidFill>
                  <a:srgbClr val="000000"/>
                </a:solidFill>
              </a:rPr>
              <a:t> participou de duas missões em ônibus espacial e serviu como comandante da Estação Espacial Internacional (ISS). Em 2013, após transferir o comando da ISS, mas antes de retornar para casa,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Hadfield</a:t>
            </a:r>
            <a:r>
              <a:rPr lang="pt-BR" altLang="pt-BR" noProof="0" dirty="0" smtClean="0">
                <a:solidFill>
                  <a:srgbClr val="000000"/>
                </a:solidFill>
              </a:rPr>
              <a:t> divulgou um vídeo musical gravado na ISS, uma versão modificada de "Space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Oddity</a:t>
            </a:r>
            <a:r>
              <a:rPr lang="pt-BR" altLang="pt-BR" noProof="0" dirty="0" smtClean="0">
                <a:solidFill>
                  <a:srgbClr val="000000"/>
                </a:solidFill>
              </a:rPr>
              <a:t>", de David Bowie.[35][36]. Em janeiro de 2016 (pouco depois da morte de Bowie), o vídeo tinha mais de 28 milhões de visualizações no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YouTube</a:t>
            </a:r>
            <a:r>
              <a:rPr lang="pt-BR" altLang="pt-BR" noProof="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David Suzuki</a:t>
            </a:r>
            <a:r>
              <a:rPr lang="pt-BR" altLang="pt-BR" noProof="0" dirty="0" smtClean="0">
                <a:solidFill>
                  <a:srgbClr val="000000"/>
                </a:solidFill>
              </a:rPr>
              <a:t> é um acadêmico, apresentador de um canal de ciências e ativista ambiental.  Desde a metade dos anos 1970, Suzuki é conhecido por suas séries de TV e rádio, documentários e livros sobre natureza e meio ambiente. É mais conhecido como apresentador do popular e antigo programa de ciências da CBC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Television</a:t>
            </a:r>
            <a:r>
              <a:rPr lang="pt-BR" altLang="pt-BR" noProof="0" dirty="0" smtClean="0">
                <a:solidFill>
                  <a:srgbClr val="000000"/>
                </a:solidFill>
              </a:rPr>
              <a:t> "The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Nature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of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Things</a:t>
            </a:r>
            <a:r>
              <a:rPr lang="pt-BR" altLang="pt-BR" noProof="0" dirty="0" smtClean="0">
                <a:solidFill>
                  <a:srgbClr val="000000"/>
                </a:solidFill>
              </a:rPr>
              <a:t>", visto em mais de 40 países. Também é conhecido por criticar governos por sua falta de ação para proteger o meio ambiente;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Ativista de longa data para reverter a mudança climática global, Suzuki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cofundou</a:t>
            </a:r>
            <a:r>
              <a:rPr lang="pt-BR" altLang="pt-BR" noProof="0" dirty="0" smtClean="0">
                <a:solidFill>
                  <a:srgbClr val="000000"/>
                </a:solidFill>
              </a:rPr>
              <a:t> a David Suzuki Foundation em 1990, para trabalhar "para encontrar formas de a sociedade viver em equilíbrio com o mundo natural que nos sustenta". As prioridades da fundação são: oceanos e pesca sustentável, mudança climática e energia limpa, sustentabilidade e o Desafio da Natureza de Suzuki. A fundação também trabalha em formas de ajudar a proteger os oceanos dos grandes derramamentos de petróleo, como o que ocorreu no Golfo do México [1]. Suzuki também atuou como diretor da Associação Canadense de Liberdades Civis de 1982 a 1987.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Suzuki recebeu o prêmio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Right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Livelihood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Award</a:t>
            </a:r>
            <a:r>
              <a:rPr lang="pt-BR" altLang="pt-BR" noProof="0" dirty="0" smtClean="0">
                <a:solidFill>
                  <a:srgbClr val="000000"/>
                </a:solidFill>
              </a:rPr>
              <a:t> em 2009. Seu livro de 2011, 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Legacy</a:t>
            </a:r>
            <a:r>
              <a:rPr lang="pt-BR" altLang="pt-BR" noProof="0" dirty="0" smtClean="0">
                <a:solidFill>
                  <a:srgbClr val="000000"/>
                </a:solidFill>
              </a:rPr>
              <a:t> (O Legado), ganhou 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Nautilus</a:t>
            </a:r>
            <a:r>
              <a:rPr lang="pt-BR" altLang="pt-BR" noProof="0" dirty="0" smtClean="0">
                <a:solidFill>
                  <a:srgbClr val="000000"/>
                </a:solidFill>
              </a:rPr>
              <a:t> Book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Award</a:t>
            </a:r>
            <a:r>
              <a:rPr lang="pt-BR" altLang="pt-BR" noProof="0" dirty="0" smtClean="0">
                <a:solidFill>
                  <a:srgbClr val="000000"/>
                </a:solidFill>
              </a:rPr>
              <a:t>. Ele foi condecorado Companheiro da Ordem do Canadá. Em 2004, David Suzuki ficou em quinto lugar na lista final de indicados em uma série da CBC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Television</a:t>
            </a:r>
            <a:r>
              <a:rPr lang="pt-BR" altLang="pt-BR" noProof="0" dirty="0" smtClean="0">
                <a:solidFill>
                  <a:srgbClr val="000000"/>
                </a:solidFill>
              </a:rPr>
              <a:t> que perguntou aos telespectadores quem era o Maior Canadense de Todos os Tempos. Suzuki era o maior finalista ainda vivo.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Outros canadenses famosos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Atores canadenses: </a:t>
            </a:r>
            <a:r>
              <a:rPr lang="pt-BR" altLang="pt-BR" noProof="0" dirty="0" smtClean="0">
                <a:solidFill>
                  <a:srgbClr val="000000"/>
                </a:solidFill>
              </a:rPr>
              <a:t>nascidos no Canadá, criados no Canadá, têm cidadania canadense, são considerados do país ou têm uma forte associação com ele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Fonte: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https</a:t>
            </a:r>
            <a:r>
              <a:rPr lang="pt-BR" altLang="pt-BR" noProof="0" dirty="0" smtClean="0">
                <a:solidFill>
                  <a:srgbClr val="000000"/>
                </a:solidFill>
              </a:rPr>
              <a:t>://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www.youtube.com</a:t>
            </a:r>
            <a:r>
              <a:rPr lang="pt-BR" altLang="pt-BR" noProof="0" dirty="0" smtClean="0">
                <a:solidFill>
                  <a:srgbClr val="000000"/>
                </a:solidFill>
              </a:rPr>
              <a:t>/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watch?v</a:t>
            </a:r>
            <a:r>
              <a:rPr lang="pt-BR" altLang="pt-BR" noProof="0" dirty="0" smtClean="0">
                <a:solidFill>
                  <a:srgbClr val="000000"/>
                </a:solidFill>
              </a:rPr>
              <a:t>=wubGbO6deNk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Outros: </a:t>
            </a:r>
            <a:r>
              <a:rPr lang="pt-BR" altLang="pt-BR" noProof="0" dirty="0" smtClean="0">
                <a:solidFill>
                  <a:srgbClr val="000000"/>
                </a:solidFill>
              </a:rPr>
              <a:t>John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Candy</a:t>
            </a:r>
            <a:r>
              <a:rPr lang="pt-BR" altLang="pt-BR" noProof="0" dirty="0" smtClean="0">
                <a:solidFill>
                  <a:srgbClr val="000000"/>
                </a:solidFill>
              </a:rPr>
              <a:t>, Kiefer Sutherland – Série </a:t>
            </a:r>
            <a:r>
              <a:rPr lang="pt-BR" altLang="ja-JP" noProof="0" dirty="0" smtClean="0">
                <a:solidFill>
                  <a:srgbClr val="000000"/>
                </a:solidFill>
              </a:rPr>
              <a:t>“</a:t>
            </a:r>
            <a:r>
              <a:rPr lang="pt-BR" altLang="pt-BR" noProof="0" dirty="0" smtClean="0">
                <a:solidFill>
                  <a:srgbClr val="000000"/>
                </a:solidFill>
              </a:rPr>
              <a:t>24 Horas</a:t>
            </a:r>
            <a:r>
              <a:rPr lang="pt-BR" altLang="ja-JP" noProof="0" dirty="0" smtClean="0">
                <a:solidFill>
                  <a:srgbClr val="000000"/>
                </a:solidFill>
              </a:rPr>
              <a:t>”</a:t>
            </a:r>
            <a:r>
              <a:rPr lang="pt-BR" altLang="pt-BR" noProof="0" dirty="0" smtClean="0">
                <a:solidFill>
                  <a:srgbClr val="000000"/>
                </a:solidFill>
              </a:rPr>
              <a:t> (ele também </a:t>
            </a:r>
            <a:r>
              <a:rPr lang="pt-BR" altLang="ja-JP" noProof="0" dirty="0" smtClean="0">
                <a:solidFill>
                  <a:srgbClr val="000000"/>
                </a:solidFill>
              </a:rPr>
              <a:t>é</a:t>
            </a:r>
            <a:r>
              <a:rPr lang="pt-BR" altLang="pt-BR" noProof="0" dirty="0" smtClean="0">
                <a:solidFill>
                  <a:srgbClr val="000000"/>
                </a:solidFill>
              </a:rPr>
              <a:t> neto de Tommy Douglas – ex-primeiro-ministro de Saskatchewan – que levou a Universal Health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Care</a:t>
            </a:r>
            <a:r>
              <a:rPr lang="pt-BR" altLang="pt-BR" noProof="0" dirty="0" smtClean="0">
                <a:solidFill>
                  <a:srgbClr val="000000"/>
                </a:solidFill>
              </a:rPr>
              <a:t> ao Canadá), Michael J. Fox, Donald Sutherland (Orgulho e Preconceito e Jogos Vorazes), Christopher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Plummer</a:t>
            </a:r>
            <a:r>
              <a:rPr lang="pt-BR" altLang="pt-BR" noProof="0" dirty="0" smtClean="0">
                <a:solidFill>
                  <a:srgbClr val="000000"/>
                </a:solidFill>
              </a:rPr>
              <a:t> (A Noviça Rebelde), Martin Short, Leslie Nielsen etc.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Principais músicos canadenses: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Justin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Bieber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Avril</a:t>
            </a:r>
            <a:r>
              <a:rPr lang="pt-BR" altLang="pt-BR" noProof="0" dirty="0" smtClean="0">
                <a:solidFill>
                  <a:srgbClr val="000000"/>
                </a:solidFill>
              </a:rPr>
              <a:t> Lavigne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Drake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Alanis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Morissette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Neil Young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Oscar Peterson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Rush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Celine Dion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Leonard Cohen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Brian Adams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Joni</a:t>
            </a:r>
            <a:r>
              <a:rPr lang="pt-BR" altLang="pt-BR" noProof="0" dirty="0" smtClean="0">
                <a:solidFill>
                  <a:srgbClr val="000000"/>
                </a:solidFill>
              </a:rPr>
              <a:t> Mitchell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Shania Twain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Band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Tragically</a:t>
            </a:r>
            <a:r>
              <a:rPr lang="pt-BR" altLang="pt-BR" noProof="0" dirty="0" smtClean="0">
                <a:solidFill>
                  <a:srgbClr val="000000"/>
                </a:solidFill>
              </a:rPr>
              <a:t> Hip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Arcade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Fire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Guess</a:t>
            </a:r>
            <a:r>
              <a:rPr lang="pt-BR" altLang="pt-BR" noProof="0" dirty="0" smtClean="0">
                <a:solidFill>
                  <a:srgbClr val="000000"/>
                </a:solidFill>
              </a:rPr>
              <a:t> Who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Principais atores/atrizes: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Jim Carrey (O Máscara)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Michael Cera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Superbad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Ryan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Gosling</a:t>
            </a:r>
            <a:r>
              <a:rPr lang="pt-BR" altLang="pt-BR" noProof="0" dirty="0" smtClean="0">
                <a:solidFill>
                  <a:srgbClr val="000000"/>
                </a:solidFill>
              </a:rPr>
              <a:t> (Diário de Uma Paixão)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Rachel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McAdams</a:t>
            </a:r>
            <a:r>
              <a:rPr lang="pt-BR" altLang="pt-BR" noProof="0" dirty="0" smtClean="0">
                <a:solidFill>
                  <a:srgbClr val="000000"/>
                </a:solidFill>
              </a:rPr>
              <a:t> (La La Land, Diário de Uma Paixão)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Keanu Reeves – mudou-se para Toronto aos 7 anos (Matrix)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Mike Myers (Austin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Powers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Hayden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Christensen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prequels</a:t>
            </a:r>
            <a:r>
              <a:rPr lang="pt-BR" altLang="pt-BR" noProof="0" dirty="0" smtClean="0">
                <a:solidFill>
                  <a:srgbClr val="000000"/>
                </a:solidFill>
              </a:rPr>
              <a:t> de Star Wars)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Cobie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Smulders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How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I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Met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Your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Mother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Matthew Perry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Friends</a:t>
            </a:r>
            <a:r>
              <a:rPr lang="pt-BR" altLang="pt-BR" noProof="0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Kim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Cattrall</a:t>
            </a:r>
            <a:r>
              <a:rPr lang="pt-BR" altLang="pt-BR" noProof="0" dirty="0" smtClean="0">
                <a:solidFill>
                  <a:srgbClr val="000000"/>
                </a:solidFill>
              </a:rPr>
              <a:t> (Sex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and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the</a:t>
            </a:r>
            <a:r>
              <a:rPr lang="pt-BR" altLang="pt-BR" noProof="0" dirty="0" smtClean="0">
                <a:solidFill>
                  <a:srgbClr val="000000"/>
                </a:solidFill>
              </a:rPr>
              <a:t> City)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i="1" noProof="0" dirty="0" err="1" smtClean="0">
                <a:solidFill>
                  <a:srgbClr val="000000"/>
                </a:solidFill>
              </a:rPr>
              <a:t>Cory</a:t>
            </a:r>
            <a:r>
              <a:rPr lang="pt-BR" noProof="0" dirty="0" smtClean="0"/>
              <a:t> </a:t>
            </a:r>
            <a:r>
              <a:rPr lang="pt-BR" altLang="pt-BR" i="1" noProof="0" dirty="0" err="1" smtClean="0">
                <a:solidFill>
                  <a:srgbClr val="000000"/>
                </a:solidFill>
              </a:rPr>
              <a:t>Monteith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Glee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Pamela Anderson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Ellen Page (Juno,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X-Men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William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Shatner</a:t>
            </a:r>
            <a:r>
              <a:rPr lang="pt-BR" altLang="pt-BR" noProof="0" dirty="0" smtClean="0">
                <a:solidFill>
                  <a:srgbClr val="000000"/>
                </a:solidFill>
              </a:rPr>
              <a:t> (Capitão Kirk – Jornada nas Estrelas)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Ryan Reynolds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Deadpool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Seth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Rogen</a:t>
            </a:r>
            <a:endParaRPr lang="pt-BR" altLang="pt-BR" noProof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72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417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9090" name="Shape 41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Interações sugeridas: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Você pode conhecer outros criadores famosos: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err="1" smtClean="0">
                <a:solidFill>
                  <a:srgbClr val="000000"/>
                </a:solidFill>
              </a:rPr>
              <a:t>Franck</a:t>
            </a:r>
            <a:r>
              <a:rPr lang="pt-BR" altLang="pt-BR" b="1" noProof="0" dirty="0" smtClean="0">
                <a:solidFill>
                  <a:srgbClr val="000000"/>
                </a:solidFill>
              </a:rPr>
              <a:t> Gehry é um arquiteto americano nascido no Canadá.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Várias de suas construções, inclusive sua residência privada, tornaram-se mundialmente famosas. Seus trabalhos são citados entre os mais importantes da arquitetura contemporânea na pesquisa 2010 World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Architecture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Survey</a:t>
            </a:r>
            <a:r>
              <a:rPr lang="pt-BR" altLang="pt-BR" noProof="0" dirty="0" smtClean="0">
                <a:solidFill>
                  <a:srgbClr val="000000"/>
                </a:solidFill>
              </a:rPr>
              <a:t>, o que levou a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Vanity</a:t>
            </a:r>
            <a:r>
              <a:rPr lang="pt-BR" altLang="pt-BR" noProof="0" dirty="0" smtClean="0">
                <a:solidFill>
                  <a:srgbClr val="000000"/>
                </a:solidFill>
              </a:rPr>
              <a:t> Fair a apontá-lo o "mais importante arquiteto de nossa época".[2]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Os trabalhos mais conhecidos de Gehry incluem o Museu Guggenheim de Bilbao, Espanha, coberto com superfícies de titânio, e o Walt Disney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Concert</a:t>
            </a:r>
            <a:r>
              <a:rPr lang="pt-BR" altLang="pt-BR" noProof="0" dirty="0" smtClean="0">
                <a:solidFill>
                  <a:srgbClr val="000000"/>
                </a:solidFill>
              </a:rPr>
              <a:t> Hall, no centro de Los Angeles.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Guy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Laliberte</a:t>
            </a:r>
            <a:r>
              <a:rPr lang="pt-BR" altLang="pt-BR" noProof="0" dirty="0" smtClean="0">
                <a:solidFill>
                  <a:srgbClr val="000000"/>
                </a:solidFill>
              </a:rPr>
              <a:t> é um empreendedor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canandense</a:t>
            </a:r>
            <a:r>
              <a:rPr lang="pt-BR" altLang="pt-BR" noProof="0" dirty="0" smtClean="0">
                <a:solidFill>
                  <a:srgbClr val="000000"/>
                </a:solidFill>
              </a:rPr>
              <a:t> e turista espacial, mais conhecido como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cofundador</a:t>
            </a:r>
            <a:r>
              <a:rPr lang="pt-BR" altLang="pt-BR" noProof="0" dirty="0" smtClean="0">
                <a:solidFill>
                  <a:srgbClr val="000000"/>
                </a:solidFill>
              </a:rPr>
              <a:t> 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ex-CEO</a:t>
            </a:r>
            <a:r>
              <a:rPr lang="pt-BR" altLang="pt-BR" noProof="0" dirty="0" smtClean="0">
                <a:solidFill>
                  <a:srgbClr val="000000"/>
                </a:solidFill>
              </a:rPr>
              <a:t> do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Cirque</a:t>
            </a:r>
            <a:r>
              <a:rPr lang="pt-BR" altLang="pt-BR" b="1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du</a:t>
            </a:r>
            <a:r>
              <a:rPr lang="pt-BR" altLang="pt-BR" b="1" noProof="0" dirty="0" smtClean="0">
                <a:solidFill>
                  <a:srgbClr val="000000"/>
                </a:solidFill>
              </a:rPr>
              <a:t> Soleil</a:t>
            </a:r>
            <a:r>
              <a:rPr lang="pt-BR" altLang="pt-BR" noProof="0" dirty="0" smtClean="0">
                <a:solidFill>
                  <a:srgbClr val="000000"/>
                </a:solidFill>
              </a:rPr>
              <a:t>. Com patrimônio líquido estimado em US$ 2,6 bilhões (em março de 2012), Laliberté foi apontado pela Forbes como o 11º canadense mais rico e o 459º mais rico do mundo.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Começou a carreira no entretenimento como tocador de acordeão, artista de pernas de pau e engolidor de fogo. Em 1984, Guy Laliberté fundou 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Cirque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du</a:t>
            </a:r>
            <a:r>
              <a:rPr lang="pt-BR" altLang="pt-BR" noProof="0" dirty="0" smtClean="0">
                <a:solidFill>
                  <a:srgbClr val="000000"/>
                </a:solidFill>
              </a:rPr>
              <a:t> Soleil, companhia circense canadense cujos shows já foram vistos por mais de 90 milhões de pessoas no mundo todo. Em 2006, Laliberté foi apontado pela Ernst &amp; Young como o Empresário do Ano.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Margaret </a:t>
            </a:r>
            <a:r>
              <a:rPr lang="pt-BR" altLang="pt-BR" b="1" noProof="0" dirty="0" err="1" smtClean="0">
                <a:solidFill>
                  <a:srgbClr val="000000"/>
                </a:solidFill>
              </a:rPr>
              <a:t>Atwood</a:t>
            </a:r>
            <a:r>
              <a:rPr lang="pt-BR" altLang="pt-BR" b="1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smtClean="0">
                <a:solidFill>
                  <a:srgbClr val="000000"/>
                </a:solidFill>
              </a:rPr>
              <a:t>é uma poetiza canadense, romancista, crítica literária, ensaísta e ativista ambiental. É vencedora de muitos prêmios literários (Arthur C. Clarke e Princesa das Astúrias para Literatura) e foi indicada para 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Booker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Prize</a:t>
            </a:r>
            <a:r>
              <a:rPr lang="pt-BR" altLang="pt-BR" noProof="0" dirty="0" smtClean="0">
                <a:solidFill>
                  <a:srgbClr val="000000"/>
                </a:solidFill>
              </a:rPr>
              <a:t> cinco vezes, tendo vencido em uma.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Ela ganhou 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Governor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General's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Award</a:t>
            </a:r>
            <a:r>
              <a:rPr lang="pt-BR" altLang="pt-BR" noProof="0" dirty="0" smtClean="0">
                <a:solidFill>
                  <a:srgbClr val="000000"/>
                </a:solidFill>
              </a:rPr>
              <a:t> duas vezes. </a:t>
            </a: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Em 2001, entrou para Calçada da Fama do Canadá.</a:t>
            </a: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 Também é fundadora do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Writers</a:t>
            </a:r>
            <a:r>
              <a:rPr lang="pt-BR" altLang="pt-BR" noProof="0" dirty="0" smtClean="0">
                <a:solidFill>
                  <a:srgbClr val="000000"/>
                </a:solidFill>
              </a:rPr>
              <a:t>'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Trust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of</a:t>
            </a:r>
            <a:r>
              <a:rPr lang="pt-BR" altLang="pt-BR" noProof="0" dirty="0" smtClean="0">
                <a:solidFill>
                  <a:srgbClr val="000000"/>
                </a:solidFill>
              </a:rPr>
              <a:t> Canadá, organização sem fins lucrativos que busca incentivar a comunidade de escritores do Canadá.</a:t>
            </a: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Entre inúmeras contribuições para a literatura canadense, foi curadora fundadora do prêmio de poesia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Griffin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Poetry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Prize</a:t>
            </a:r>
            <a:r>
              <a:rPr lang="pt-BR" altLang="pt-BR" noProof="0" dirty="0" smtClean="0">
                <a:solidFill>
                  <a:srgbClr val="000000"/>
                </a:solidFill>
              </a:rPr>
              <a:t>.</a:t>
            </a: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Atwood</a:t>
            </a:r>
            <a:r>
              <a:rPr lang="pt-BR" altLang="pt-BR" noProof="0" dirty="0" smtClean="0">
                <a:solidFill>
                  <a:srgbClr val="000000"/>
                </a:solidFill>
              </a:rPr>
              <a:t> também é inventora e desenvolvedora do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LongPen</a:t>
            </a:r>
            <a:r>
              <a:rPr lang="pt-BR" altLang="pt-BR" noProof="0" dirty="0" smtClean="0">
                <a:solidFill>
                  <a:srgbClr val="000000"/>
                </a:solidFill>
              </a:rPr>
              <a:t> e das tecnologias associadas que facilitam a escritura robotizada remota de documentos escritos.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Outros canadenses famosos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Atores canadenses: </a:t>
            </a:r>
            <a:r>
              <a:rPr lang="pt-BR" altLang="pt-BR" noProof="0" dirty="0" smtClean="0">
                <a:solidFill>
                  <a:srgbClr val="000000"/>
                </a:solidFill>
              </a:rPr>
              <a:t>nascidos no Canadá, criados no Canadá, têm cidadania canadense, são considerados do país ou têm uma forte associação com ele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Fonte: </a:t>
            </a:r>
            <a:r>
              <a:rPr lang="pt-BR" altLang="pt-BR" noProof="0" dirty="0" smtClean="0">
                <a:solidFill>
                  <a:srgbClr val="000000"/>
                </a:solidFill>
              </a:rPr>
              <a:t>https://www.youtube.com/watch?v=wubGbO6deNk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Outros: </a:t>
            </a:r>
            <a:r>
              <a:rPr lang="pt-BR" altLang="pt-BR" noProof="0" dirty="0" smtClean="0">
                <a:solidFill>
                  <a:srgbClr val="000000"/>
                </a:solidFill>
              </a:rPr>
              <a:t>John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Candy</a:t>
            </a:r>
            <a:r>
              <a:rPr lang="pt-BR" altLang="pt-BR" noProof="0" dirty="0" smtClean="0">
                <a:solidFill>
                  <a:srgbClr val="000000"/>
                </a:solidFill>
              </a:rPr>
              <a:t>, Kiefer Sutherland – Série </a:t>
            </a:r>
            <a:r>
              <a:rPr lang="pt-BR" altLang="ja-JP" noProof="0" dirty="0" smtClean="0">
                <a:solidFill>
                  <a:srgbClr val="000000"/>
                </a:solidFill>
              </a:rPr>
              <a:t>“</a:t>
            </a:r>
            <a:r>
              <a:rPr lang="pt-BR" altLang="pt-BR" noProof="0" dirty="0" smtClean="0">
                <a:solidFill>
                  <a:srgbClr val="000000"/>
                </a:solidFill>
              </a:rPr>
              <a:t>24 Horas</a:t>
            </a:r>
            <a:r>
              <a:rPr lang="pt-BR" altLang="ja-JP" noProof="0" dirty="0" smtClean="0">
                <a:solidFill>
                  <a:srgbClr val="000000"/>
                </a:solidFill>
              </a:rPr>
              <a:t>”</a:t>
            </a:r>
            <a:r>
              <a:rPr lang="pt-BR" altLang="pt-BR" noProof="0" dirty="0" smtClean="0">
                <a:solidFill>
                  <a:srgbClr val="000000"/>
                </a:solidFill>
              </a:rPr>
              <a:t> (ele também </a:t>
            </a:r>
            <a:r>
              <a:rPr lang="pt-BR" altLang="ja-JP" noProof="0" dirty="0" smtClean="0">
                <a:solidFill>
                  <a:srgbClr val="000000"/>
                </a:solidFill>
              </a:rPr>
              <a:t>é</a:t>
            </a:r>
            <a:r>
              <a:rPr lang="pt-BR" altLang="pt-BR" noProof="0" dirty="0" smtClean="0">
                <a:solidFill>
                  <a:srgbClr val="000000"/>
                </a:solidFill>
              </a:rPr>
              <a:t> neto de Tommy Douglas – ex-primeiro-ministro de Saskatchewan – que levou a Universal Health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Care</a:t>
            </a:r>
            <a:r>
              <a:rPr lang="pt-BR" altLang="pt-BR" noProof="0" dirty="0" smtClean="0">
                <a:solidFill>
                  <a:srgbClr val="000000"/>
                </a:solidFill>
              </a:rPr>
              <a:t> ao Canadá), Michael J. Fox, Donald Sutherland (Orgulho e Preconceito e Jogos Vorazes), Christopher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Plummer</a:t>
            </a:r>
            <a:r>
              <a:rPr lang="pt-BR" altLang="pt-BR" noProof="0" dirty="0" smtClean="0">
                <a:solidFill>
                  <a:srgbClr val="000000"/>
                </a:solidFill>
              </a:rPr>
              <a:t> (A Noviça Rebelde), Martin Short, Leslie Nielsen etc.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b="1" noProof="0" dirty="0" smtClean="0">
                <a:solidFill>
                  <a:srgbClr val="000000"/>
                </a:solidFill>
              </a:rPr>
              <a:t>Principais músicos canadenses: </a:t>
            </a:r>
          </a:p>
          <a:p>
            <a:pPr eaLnBrk="1" hangingPunct="1">
              <a:spcBef>
                <a:spcPct val="0"/>
              </a:spcBef>
            </a:pPr>
            <a:endParaRPr lang="pt-BR" altLang="pt-BR" b="1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Justin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Bieber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Avril</a:t>
            </a:r>
            <a:r>
              <a:rPr lang="pt-BR" altLang="pt-BR" noProof="0" dirty="0" smtClean="0">
                <a:solidFill>
                  <a:srgbClr val="000000"/>
                </a:solidFill>
              </a:rPr>
              <a:t> Lavigne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Drake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Alanis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Morissette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Neil Young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Oscar Peterson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Rush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Celine Dion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Leonard Cohen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Brian Adams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Joni</a:t>
            </a:r>
            <a:r>
              <a:rPr lang="pt-BR" altLang="pt-BR" noProof="0" dirty="0" smtClean="0">
                <a:solidFill>
                  <a:srgbClr val="000000"/>
                </a:solidFill>
              </a:rPr>
              <a:t> Mitchell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Shania Twain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Band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Tragically</a:t>
            </a:r>
            <a:r>
              <a:rPr lang="pt-BR" altLang="pt-BR" noProof="0" dirty="0" smtClean="0">
                <a:solidFill>
                  <a:srgbClr val="000000"/>
                </a:solidFill>
              </a:rPr>
              <a:t> Hip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Arcade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Fire</a:t>
            </a: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The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Guess</a:t>
            </a:r>
            <a:r>
              <a:rPr lang="pt-BR" altLang="pt-BR" noProof="0" dirty="0" smtClean="0">
                <a:solidFill>
                  <a:srgbClr val="000000"/>
                </a:solidFill>
              </a:rPr>
              <a:t> Who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Principais atores/ atrizes:</a:t>
            </a:r>
          </a:p>
          <a:p>
            <a:pPr eaLnBrk="1" hangingPunct="1">
              <a:spcBef>
                <a:spcPct val="0"/>
              </a:spcBef>
            </a:pPr>
            <a:endParaRPr lang="pt-BR" altLang="pt-BR" noProof="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Jim Carrey (O Máscara)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Michael Cera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Superbad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Ryan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Gosling</a:t>
            </a:r>
            <a:r>
              <a:rPr lang="pt-BR" altLang="pt-BR" noProof="0" dirty="0" smtClean="0">
                <a:solidFill>
                  <a:srgbClr val="000000"/>
                </a:solidFill>
              </a:rPr>
              <a:t> (La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La</a:t>
            </a:r>
            <a:r>
              <a:rPr lang="pt-BR" altLang="pt-BR" noProof="0" dirty="0" smtClean="0">
                <a:solidFill>
                  <a:srgbClr val="000000"/>
                </a:solidFill>
              </a:rPr>
              <a:t> Land, Diário de uma Paixão)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Rachel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McAdams</a:t>
            </a:r>
            <a:r>
              <a:rPr lang="pt-BR" altLang="pt-BR" noProof="0" dirty="0" smtClean="0">
                <a:solidFill>
                  <a:srgbClr val="000000"/>
                </a:solidFill>
              </a:rPr>
              <a:t> (Diário de uma Paixão)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Keanu Reeves – mudou-se para Toronto aos 7 anos (Matrix)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Mike Myers (Austin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Powers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Hayden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Christensen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prequels</a:t>
            </a:r>
            <a:r>
              <a:rPr lang="pt-BR" altLang="pt-BR" noProof="0" dirty="0" smtClean="0">
                <a:solidFill>
                  <a:srgbClr val="000000"/>
                </a:solidFill>
              </a:rPr>
              <a:t> de Star Wars)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err="1" smtClean="0">
                <a:solidFill>
                  <a:srgbClr val="000000"/>
                </a:solidFill>
              </a:rPr>
              <a:t>Cobie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Smulders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How</a:t>
            </a:r>
            <a:r>
              <a:rPr lang="pt-BR" altLang="pt-BR" noProof="0" dirty="0" smtClean="0">
                <a:solidFill>
                  <a:srgbClr val="000000"/>
                </a:solidFill>
              </a:rPr>
              <a:t> I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Met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Your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Mother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Matthew Perry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Friends</a:t>
            </a:r>
            <a:r>
              <a:rPr lang="pt-BR" altLang="pt-BR" noProof="0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Kim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Cattrall</a:t>
            </a:r>
            <a:r>
              <a:rPr lang="pt-BR" altLang="pt-BR" noProof="0" dirty="0" smtClean="0">
                <a:solidFill>
                  <a:srgbClr val="000000"/>
                </a:solidFill>
              </a:rPr>
              <a:t> (Sex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and</a:t>
            </a:r>
            <a:r>
              <a:rPr lang="pt-BR" altLang="pt-BR" noProof="0" dirty="0" smtClean="0">
                <a:solidFill>
                  <a:srgbClr val="000000"/>
                </a:solidFill>
              </a:rPr>
              <a:t>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the</a:t>
            </a:r>
            <a:r>
              <a:rPr lang="pt-BR" altLang="pt-BR" noProof="0" dirty="0" smtClean="0">
                <a:solidFill>
                  <a:srgbClr val="000000"/>
                </a:solidFill>
              </a:rPr>
              <a:t> City)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i="1" noProof="0" dirty="0" err="1" smtClean="0">
                <a:solidFill>
                  <a:srgbClr val="000000"/>
                </a:solidFill>
              </a:rPr>
              <a:t>Cory</a:t>
            </a:r>
            <a:r>
              <a:rPr lang="pt-BR" noProof="0" dirty="0" smtClean="0"/>
              <a:t> </a:t>
            </a:r>
            <a:r>
              <a:rPr lang="pt-BR" altLang="pt-BR" i="1" noProof="0" dirty="0" err="1" smtClean="0">
                <a:solidFill>
                  <a:srgbClr val="000000"/>
                </a:solidFill>
              </a:rPr>
              <a:t>Monteith</a:t>
            </a:r>
            <a:r>
              <a:rPr lang="pt-BR" altLang="pt-BR" noProof="0" dirty="0" smtClean="0">
                <a:solidFill>
                  <a:srgbClr val="000000"/>
                </a:solidFill>
              </a:rPr>
              <a:t>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Glee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Pamela Anderson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Ellen Page (Juno, X-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Men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William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Shatner</a:t>
            </a:r>
            <a:r>
              <a:rPr lang="pt-BR" altLang="pt-BR" noProof="0" dirty="0" smtClean="0">
                <a:solidFill>
                  <a:srgbClr val="000000"/>
                </a:solidFill>
              </a:rPr>
              <a:t> (Capitão Kirk – Jornada nas Estrelas)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Ryan Reynolds (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Deadpool</a:t>
            </a:r>
            <a:r>
              <a:rPr lang="pt-BR" altLang="pt-BR" noProof="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noProof="0" dirty="0" smtClean="0">
                <a:solidFill>
                  <a:srgbClr val="000000"/>
                </a:solidFill>
              </a:rPr>
              <a:t>Seth </a:t>
            </a:r>
            <a:r>
              <a:rPr lang="pt-BR" altLang="pt-BR" noProof="0" dirty="0" err="1" smtClean="0">
                <a:solidFill>
                  <a:srgbClr val="000000"/>
                </a:solidFill>
              </a:rPr>
              <a:t>Rogen</a:t>
            </a:r>
            <a:endParaRPr lang="pt-BR" altLang="pt-BR" noProof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05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90114" name="Shape 42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certamente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já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ouviu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falar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artistas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famosos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atingiram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já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tornaram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lendas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música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mas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/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smtClean="0">
                <a:solidFill>
                  <a:srgbClr val="000000"/>
                </a:solidFill>
              </a:rPr>
              <a:t>Celine Dion: </a:t>
            </a: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Cinco </a:t>
            </a:r>
            <a:r>
              <a:rPr lang="en-US" altLang="pt-BR" dirty="0" err="1" smtClean="0">
                <a:solidFill>
                  <a:srgbClr val="000000"/>
                </a:solidFill>
              </a:rPr>
              <a:t>vezes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vencedora</a:t>
            </a:r>
            <a:r>
              <a:rPr lang="en-US" altLang="pt-BR" dirty="0" smtClean="0">
                <a:solidFill>
                  <a:srgbClr val="000000"/>
                </a:solidFill>
              </a:rPr>
              <a:t> do Grammy, </a:t>
            </a:r>
            <a:r>
              <a:rPr lang="en-US" altLang="pt-BR" dirty="0" err="1" smtClean="0">
                <a:solidFill>
                  <a:srgbClr val="000000"/>
                </a:solidFill>
              </a:rPr>
              <a:t>duas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vezes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vencedora</a:t>
            </a:r>
            <a:r>
              <a:rPr lang="en-US" altLang="pt-BR" dirty="0" smtClean="0">
                <a:solidFill>
                  <a:srgbClr val="000000"/>
                </a:solidFill>
              </a:rPr>
              <a:t> do Oscar 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artistas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musicais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rentáveis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todos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tempos, Celine Dion é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cantoras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nossa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época</a:t>
            </a:r>
            <a:r>
              <a:rPr lang="en-US" altLang="pt-BR" dirty="0" smtClean="0">
                <a:solidFill>
                  <a:srgbClr val="000000"/>
                </a:solidFill>
              </a:rPr>
              <a:t>. É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artista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cuja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carreira</a:t>
            </a:r>
            <a:r>
              <a:rPr lang="en-US" altLang="pt-BR" dirty="0" smtClean="0">
                <a:solidFill>
                  <a:srgbClr val="000000"/>
                </a:solidFill>
              </a:rPr>
              <a:t> de 35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conquistou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imenso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sucesso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garantiu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legado</a:t>
            </a:r>
            <a:r>
              <a:rPr lang="en-US" altLang="pt-BR" dirty="0" smtClean="0">
                <a:solidFill>
                  <a:srgbClr val="000000"/>
                </a:solidFill>
              </a:rPr>
              <a:t> de hits </a:t>
            </a:r>
            <a:r>
              <a:rPr lang="en-US" altLang="pt-BR" dirty="0" err="1" smtClean="0">
                <a:solidFill>
                  <a:srgbClr val="000000"/>
                </a:solidFill>
              </a:rPr>
              <a:t>musicais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meteóricos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/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smtClean="0">
                <a:solidFill>
                  <a:srgbClr val="000000"/>
                </a:solidFill>
              </a:rPr>
              <a:t>Drake: </a:t>
            </a: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artista</a:t>
            </a:r>
            <a:r>
              <a:rPr lang="en-US" altLang="pt-BR" dirty="0" smtClean="0">
                <a:solidFill>
                  <a:srgbClr val="000000"/>
                </a:solidFill>
              </a:rPr>
              <a:t> de rap Drake </a:t>
            </a:r>
            <a:r>
              <a:rPr lang="en-US" altLang="pt-BR" dirty="0" err="1" smtClean="0">
                <a:solidFill>
                  <a:srgbClr val="000000"/>
                </a:solidFill>
              </a:rPr>
              <a:t>conquistou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sucesso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colocou</a:t>
            </a:r>
            <a:r>
              <a:rPr lang="en-US" altLang="pt-BR" dirty="0" smtClean="0">
                <a:solidFill>
                  <a:srgbClr val="000000"/>
                </a:solidFill>
              </a:rPr>
              <a:t> Toronto no </a:t>
            </a:r>
            <a:r>
              <a:rPr lang="en-US" altLang="pt-BR" dirty="0" err="1" smtClean="0">
                <a:solidFill>
                  <a:srgbClr val="000000"/>
                </a:solidFill>
              </a:rPr>
              <a:t>mapa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mundial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Atualmente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no topo das </a:t>
            </a:r>
            <a:r>
              <a:rPr lang="ja-JP" altLang="en-US" dirty="0" smtClean="0">
                <a:solidFill>
                  <a:srgbClr val="000000"/>
                </a:solidFill>
              </a:rPr>
              <a:t>paradas </a:t>
            </a:r>
            <a:r>
              <a:rPr lang="en-US" altLang="pt-BR" dirty="0" smtClean="0">
                <a:solidFill>
                  <a:srgbClr val="000000"/>
                </a:solidFill>
              </a:rPr>
              <a:t>de </a:t>
            </a:r>
            <a:r>
              <a:rPr lang="en-US" altLang="pt-BR" dirty="0" err="1" smtClean="0">
                <a:solidFill>
                  <a:srgbClr val="000000"/>
                </a:solidFill>
              </a:rPr>
              <a:t>sucessos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e tem hits </a:t>
            </a:r>
            <a:r>
              <a:rPr lang="en-US" altLang="pt-BR" dirty="0" err="1" smtClean="0">
                <a:solidFill>
                  <a:srgbClr val="000000"/>
                </a:solidFill>
              </a:rPr>
              <a:t>contínuos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atingindo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lugares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todo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projetos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bem-sucedidos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ele</a:t>
            </a:r>
            <a:r>
              <a:rPr lang="en-US" altLang="pt-BR" dirty="0" smtClean="0">
                <a:solidFill>
                  <a:srgbClr val="000000"/>
                </a:solidFill>
              </a:rPr>
              <a:t> é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fundadores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multimilionário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selo</a:t>
            </a:r>
            <a:r>
              <a:rPr lang="en-US" altLang="pt-BR" dirty="0" smtClean="0">
                <a:solidFill>
                  <a:srgbClr val="000000"/>
                </a:solidFill>
              </a:rPr>
              <a:t> musical OVO Sound e é o 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err="1" smtClean="0">
                <a:solidFill>
                  <a:srgbClr val="000000"/>
                </a:solidFill>
              </a:rPr>
              <a:t>embaixador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marca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smtClean="0">
                <a:solidFill>
                  <a:srgbClr val="000000"/>
                </a:solidFill>
              </a:rPr>
              <a:t> para a </a:t>
            </a:r>
            <a:r>
              <a:rPr lang="en-US" altLang="pt-BR" dirty="0" err="1" smtClean="0">
                <a:solidFill>
                  <a:srgbClr val="000000"/>
                </a:solidFill>
              </a:rPr>
              <a:t>equipe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basquete</a:t>
            </a:r>
            <a:r>
              <a:rPr lang="en-US" altLang="pt-BR" dirty="0" smtClean="0">
                <a:solidFill>
                  <a:srgbClr val="000000"/>
                </a:solidFill>
              </a:rPr>
              <a:t> Toronto Raptors da NBA. </a:t>
            </a:r>
            <a:r>
              <a:rPr lang="en-US" altLang="pt-BR" dirty="0" err="1" smtClean="0">
                <a:solidFill>
                  <a:srgbClr val="000000"/>
                </a:solidFill>
              </a:rPr>
              <a:t>Tornou</a:t>
            </a:r>
            <a:r>
              <a:rPr lang="en-US" altLang="pt-BR" dirty="0" smtClean="0">
                <a:solidFill>
                  <a:srgbClr val="000000"/>
                </a:solidFill>
              </a:rPr>
              <a:t>-se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lenda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do hip-hop. </a:t>
            </a: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smtClean="0">
                <a:solidFill>
                  <a:srgbClr val="000000"/>
                </a:solidFill>
              </a:rPr>
              <a:t>The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Weeknd</a:t>
            </a:r>
            <a:r>
              <a:rPr lang="en-US" altLang="pt-BR" b="1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Outro </a:t>
            </a:r>
            <a:r>
              <a:rPr lang="en-US" altLang="pt-BR" dirty="0" err="1" smtClean="0">
                <a:solidFill>
                  <a:srgbClr val="000000"/>
                </a:solidFill>
              </a:rPr>
              <a:t>favorito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nascido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Toronto, The </a:t>
            </a:r>
            <a:r>
              <a:rPr lang="en-US" altLang="pt-BR" dirty="0" err="1" smtClean="0">
                <a:solidFill>
                  <a:srgbClr val="000000"/>
                </a:solidFill>
              </a:rPr>
              <a:t>Weeknd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sucessos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1ª </a:t>
            </a:r>
            <a:r>
              <a:rPr lang="en-US" altLang="pt-BR" dirty="0" err="1" smtClean="0">
                <a:solidFill>
                  <a:srgbClr val="000000"/>
                </a:solidFill>
              </a:rPr>
              <a:t>posição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e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e continua a </a:t>
            </a:r>
            <a:r>
              <a:rPr lang="en-US" altLang="pt-BR" dirty="0" err="1" smtClean="0">
                <a:solidFill>
                  <a:srgbClr val="000000"/>
                </a:solidFill>
              </a:rPr>
              <a:t>moldar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cena</a:t>
            </a:r>
            <a:r>
              <a:rPr lang="en-US" altLang="pt-BR" dirty="0" smtClean="0">
                <a:solidFill>
                  <a:srgbClr val="000000"/>
                </a:solidFill>
              </a:rPr>
              <a:t> R&amp;B com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estilo</a:t>
            </a:r>
            <a:r>
              <a:rPr lang="en-US" altLang="pt-BR" dirty="0" smtClean="0">
                <a:solidFill>
                  <a:srgbClr val="000000"/>
                </a:solidFill>
              </a:rPr>
              <a:t> sentimental e </a:t>
            </a:r>
            <a:r>
              <a:rPr lang="en-US" altLang="pt-BR" dirty="0" err="1" smtClean="0">
                <a:solidFill>
                  <a:srgbClr val="000000"/>
                </a:solidFill>
              </a:rPr>
              <a:t>tenso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Outros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famosos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Atores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nascidos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criados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têm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cidadania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considerados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têm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forte </a:t>
            </a:r>
            <a:r>
              <a:rPr lang="en-US" altLang="pt-BR" dirty="0" err="1" smtClean="0">
                <a:solidFill>
                  <a:srgbClr val="000000"/>
                </a:solidFill>
              </a:rPr>
              <a:t>associação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ele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Fonte: </a:t>
            </a:r>
            <a:r>
              <a:rPr lang="en-US" altLang="pt-BR" dirty="0" smtClean="0">
                <a:solidFill>
                  <a:srgbClr val="000000"/>
                </a:solidFill>
              </a:rPr>
              <a:t>https://www.youtube.com/watch?v=wubGbO6deNk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Outros: </a:t>
            </a:r>
            <a:r>
              <a:rPr lang="en-US" altLang="pt-BR" dirty="0" smtClean="0">
                <a:solidFill>
                  <a:srgbClr val="000000"/>
                </a:solidFill>
              </a:rPr>
              <a:t>John Candy, Kiefer Sutherland – </a:t>
            </a:r>
            <a:r>
              <a:rPr lang="en-US" altLang="pt-BR" dirty="0" err="1" smtClean="0">
                <a:solidFill>
                  <a:srgbClr val="000000"/>
                </a:solidFill>
              </a:rPr>
              <a:t>Série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smtClean="0">
                <a:solidFill>
                  <a:srgbClr val="000000"/>
                </a:solidFill>
              </a:rPr>
              <a:t>24 Horas</a:t>
            </a:r>
            <a:r>
              <a:rPr lang="ja-JP" altLang="en-US" dirty="0" smtClean="0">
                <a:solidFill>
                  <a:srgbClr val="000000"/>
                </a:solidFill>
              </a:rPr>
              <a:t>”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ele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neto</a:t>
            </a:r>
            <a:r>
              <a:rPr lang="en-US" altLang="pt-BR" dirty="0" smtClean="0">
                <a:solidFill>
                  <a:srgbClr val="000000"/>
                </a:solidFill>
              </a:rPr>
              <a:t> de Tommy Douglas – ex-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</a:t>
            </a:r>
            <a:r>
              <a:rPr lang="en-US" altLang="pt-BR" dirty="0" smtClean="0">
                <a:solidFill>
                  <a:srgbClr val="000000"/>
                </a:solidFill>
              </a:rPr>
              <a:t>-</a:t>
            </a:r>
            <a:r>
              <a:rPr lang="en-US" altLang="pt-BR" dirty="0" err="1" smtClean="0">
                <a:solidFill>
                  <a:srgbClr val="000000"/>
                </a:solidFill>
              </a:rPr>
              <a:t>ministro</a:t>
            </a:r>
            <a:r>
              <a:rPr lang="en-US" altLang="pt-BR" dirty="0" smtClean="0">
                <a:solidFill>
                  <a:srgbClr val="000000"/>
                </a:solidFill>
              </a:rPr>
              <a:t> de Saskatchewan – que </a:t>
            </a:r>
            <a:r>
              <a:rPr lang="en-US" altLang="pt-BR" dirty="0" err="1" smtClean="0">
                <a:solidFill>
                  <a:srgbClr val="000000"/>
                </a:solidFill>
              </a:rPr>
              <a:t>levou</a:t>
            </a:r>
            <a:r>
              <a:rPr lang="en-US" altLang="pt-BR" dirty="0" smtClean="0">
                <a:solidFill>
                  <a:srgbClr val="000000"/>
                </a:solidFill>
              </a:rPr>
              <a:t> a Universal Health Care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), Michael J. Fox, Donald Sutherland (</a:t>
            </a:r>
            <a:r>
              <a:rPr lang="en-US" altLang="pt-BR" dirty="0" err="1" smtClean="0">
                <a:solidFill>
                  <a:srgbClr val="000000"/>
                </a:solidFill>
              </a:rPr>
              <a:t>Orgulho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Preconceito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Jogos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Vorazes</a:t>
            </a:r>
            <a:r>
              <a:rPr lang="en-US" altLang="pt-BR" dirty="0" smtClean="0">
                <a:solidFill>
                  <a:srgbClr val="000000"/>
                </a:solidFill>
              </a:rPr>
              <a:t>), Christopher Plummer (A </a:t>
            </a:r>
            <a:r>
              <a:rPr lang="en-US" altLang="pt-BR" dirty="0" err="1" smtClean="0">
                <a:solidFill>
                  <a:srgbClr val="000000"/>
                </a:solidFill>
              </a:rPr>
              <a:t>Noviça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Rebelde</a:t>
            </a:r>
            <a:r>
              <a:rPr lang="en-US" altLang="pt-BR" dirty="0" smtClean="0">
                <a:solidFill>
                  <a:srgbClr val="000000"/>
                </a:solidFill>
              </a:rPr>
              <a:t>), Martin Short, Leslie Nielsen etc.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Principais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músicos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Justin Bieber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Avril </a:t>
            </a:r>
            <a:r>
              <a:rPr lang="en-US" altLang="pt-BR" dirty="0" err="1" smtClean="0">
                <a:solidFill>
                  <a:srgbClr val="000000"/>
                </a:solidFill>
              </a:rPr>
              <a:t>Lavigne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Drake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Alanis </a:t>
            </a:r>
            <a:r>
              <a:rPr lang="en-US" altLang="pt-BR" dirty="0" err="1" smtClean="0">
                <a:solidFill>
                  <a:srgbClr val="000000"/>
                </a:solidFill>
              </a:rPr>
              <a:t>Morissette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Neil Young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Oscar Peterson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Rush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Celine Dion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Leonard Cohen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Brian Adams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Joni Mitchell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Shania Twain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The Band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The Tragically Hip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Arcade Fire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The Guess Who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Principais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atores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atrizes</a:t>
            </a:r>
            <a:r>
              <a:rPr lang="en-US" altLang="pt-BR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Jim Carrey (O </a:t>
            </a:r>
            <a:r>
              <a:rPr lang="en-US" altLang="pt-BR" dirty="0" err="1" smtClean="0">
                <a:solidFill>
                  <a:srgbClr val="000000"/>
                </a:solidFill>
              </a:rPr>
              <a:t>Máscara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Michael </a:t>
            </a:r>
            <a:r>
              <a:rPr lang="en-US" altLang="pt-BR" dirty="0" err="1" smtClean="0">
                <a:solidFill>
                  <a:srgbClr val="000000"/>
                </a:solidFill>
              </a:rPr>
              <a:t>Cera</a:t>
            </a:r>
            <a:r>
              <a:rPr lang="en-US" altLang="pt-BR" dirty="0" smtClean="0">
                <a:solidFill>
                  <a:srgbClr val="000000"/>
                </a:solidFill>
              </a:rPr>
              <a:t> (Superbad)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Ryan Gosling (La </a:t>
            </a:r>
            <a:r>
              <a:rPr lang="en-US" altLang="pt-BR" dirty="0" err="1" smtClean="0">
                <a:solidFill>
                  <a:srgbClr val="000000"/>
                </a:solidFill>
              </a:rPr>
              <a:t>La</a:t>
            </a:r>
            <a:r>
              <a:rPr lang="en-US" altLang="pt-BR" dirty="0" smtClean="0">
                <a:solidFill>
                  <a:srgbClr val="000000"/>
                </a:solidFill>
              </a:rPr>
              <a:t> Land, </a:t>
            </a:r>
            <a:r>
              <a:rPr lang="en-US" altLang="pt-BR" dirty="0" err="1" smtClean="0">
                <a:solidFill>
                  <a:srgbClr val="000000"/>
                </a:solidFill>
              </a:rPr>
              <a:t>Diário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Paixão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Rachel McAdams (</a:t>
            </a:r>
            <a:r>
              <a:rPr lang="en-US" altLang="pt-BR" dirty="0" err="1" smtClean="0">
                <a:solidFill>
                  <a:srgbClr val="000000"/>
                </a:solidFill>
              </a:rPr>
              <a:t>Diário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Paixão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Keanu Reeves – </a:t>
            </a:r>
            <a:r>
              <a:rPr lang="en-US" altLang="pt-BR" dirty="0" err="1" smtClean="0">
                <a:solidFill>
                  <a:srgbClr val="000000"/>
                </a:solidFill>
              </a:rPr>
              <a:t>mudou</a:t>
            </a:r>
            <a:r>
              <a:rPr lang="en-US" altLang="pt-BR" dirty="0" smtClean="0">
                <a:solidFill>
                  <a:srgbClr val="000000"/>
                </a:solidFill>
              </a:rPr>
              <a:t>-se para Toronto </a:t>
            </a:r>
            <a:r>
              <a:rPr lang="en-US" altLang="pt-BR" dirty="0" err="1" smtClean="0">
                <a:solidFill>
                  <a:srgbClr val="000000"/>
                </a:solidFill>
              </a:rPr>
              <a:t>aos</a:t>
            </a:r>
            <a:r>
              <a:rPr lang="en-US" altLang="pt-BR" dirty="0" smtClean="0">
                <a:solidFill>
                  <a:srgbClr val="000000"/>
                </a:solidFill>
              </a:rPr>
              <a:t> 7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(Matrix)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Mike Myers (Austin Powers)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Hayden Christensen (prequels de Star Wars)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Cobie Smulders (How I Met Your Mother)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Matthew Perry (Friends)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Kim Cattrall (Sex and the City)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i="1" dirty="0" smtClean="0">
                <a:solidFill>
                  <a:srgbClr val="000000"/>
                </a:solidFill>
              </a:rPr>
              <a:t>Cory</a:t>
            </a:r>
            <a:r>
              <a:rPr dirty="0" smtClean="0"/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Monteith</a:t>
            </a:r>
            <a:r>
              <a:rPr lang="en-US" altLang="pt-BR" dirty="0" smtClean="0">
                <a:solidFill>
                  <a:srgbClr val="000000"/>
                </a:solidFill>
              </a:rPr>
              <a:t> (Glee)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Pamela Anderson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Ellen Page (Juno, X-Men)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William Shatner (</a:t>
            </a:r>
            <a:r>
              <a:rPr lang="en-US" altLang="pt-BR" dirty="0" err="1" smtClean="0">
                <a:solidFill>
                  <a:srgbClr val="000000"/>
                </a:solidFill>
              </a:rPr>
              <a:t>Capitão</a:t>
            </a:r>
            <a:r>
              <a:rPr lang="en-US" altLang="pt-BR" dirty="0" smtClean="0">
                <a:solidFill>
                  <a:srgbClr val="000000"/>
                </a:solidFill>
              </a:rPr>
              <a:t> Kirk – </a:t>
            </a:r>
            <a:r>
              <a:rPr lang="en-US" altLang="pt-BR" dirty="0" err="1" smtClean="0">
                <a:solidFill>
                  <a:srgbClr val="000000"/>
                </a:solidFill>
              </a:rPr>
              <a:t>Jornada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Estrelas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Ryan Reynolds (</a:t>
            </a:r>
            <a:r>
              <a:rPr lang="en-US" altLang="pt-BR" dirty="0" err="1" smtClean="0">
                <a:solidFill>
                  <a:srgbClr val="000000"/>
                </a:solidFill>
              </a:rPr>
              <a:t>Deadpool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Seth Rogen</a:t>
            </a:r>
          </a:p>
        </p:txBody>
      </p:sp>
    </p:spTree>
    <p:extLst>
      <p:ext uri="{BB962C8B-B14F-4D97-AF65-F5344CB8AC3E}">
        <p14:creationId xmlns:p14="http://schemas.microsoft.com/office/powerpoint/2010/main" val="2145690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hape 485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94210" name="Shape 48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/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err="1" smtClean="0">
                <a:solidFill>
                  <a:srgbClr val="000000"/>
                </a:solidFill>
              </a:rPr>
              <a:t>Continuação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primeiro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marcador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devido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parte,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fato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muitos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origens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ligadas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</a:rPr>
              <a:t> canto do </a:t>
            </a:r>
            <a:r>
              <a:rPr lang="en-US" altLang="pt-BR" dirty="0" err="1" smtClean="0">
                <a:solidFill>
                  <a:srgbClr val="000000"/>
                </a:solidFill>
              </a:rPr>
              <a:t>planeta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smtClean="0">
                <a:solidFill>
                  <a:srgbClr val="00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</a:t>
            </a:r>
            <a:r>
              <a:rPr dirty="0" smtClean="0"/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diferente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história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qualquer</a:t>
            </a:r>
            <a:r>
              <a:rPr lang="en-US" altLang="pt-BR" dirty="0" smtClean="0">
                <a:solidFill>
                  <a:srgbClr val="000000"/>
                </a:solidFill>
              </a:rPr>
              <a:t> outro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smtClean="0">
                <a:solidFill>
                  <a:srgbClr val="00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</a:t>
            </a:r>
            <a:r>
              <a:rPr dirty="0" smtClean="0"/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exploradores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ocidentais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vieram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franceses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britânicos</a:t>
            </a:r>
            <a:r>
              <a:rPr lang="en-US" altLang="pt-BR" dirty="0" smtClean="0">
                <a:solidFill>
                  <a:srgbClr val="000000"/>
                </a:solidFill>
              </a:rPr>
              <a:t> (a </a:t>
            </a:r>
            <a:r>
              <a:rPr lang="en-US" altLang="pt-BR" dirty="0" err="1" smtClean="0">
                <a:solidFill>
                  <a:srgbClr val="000000"/>
                </a:solidFill>
              </a:rPr>
              <a:t>França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tinha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cedido</a:t>
            </a:r>
            <a:r>
              <a:rPr lang="en-US" altLang="pt-BR" dirty="0" smtClean="0">
                <a:solidFill>
                  <a:srgbClr val="000000"/>
                </a:solidFill>
              </a:rPr>
              <a:t> para a </a:t>
            </a:r>
            <a:r>
              <a:rPr lang="en-US" altLang="pt-BR" dirty="0" err="1" smtClean="0">
                <a:solidFill>
                  <a:srgbClr val="000000"/>
                </a:solidFill>
              </a:rPr>
              <a:t>Grã-Bretanha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muitas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terras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havia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colonizado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razão</a:t>
            </a:r>
            <a:r>
              <a:rPr lang="en-US" altLang="pt-BR" dirty="0" smtClean="0">
                <a:solidFill>
                  <a:srgbClr val="000000"/>
                </a:solidFill>
              </a:rPr>
              <a:t> pela </a:t>
            </a:r>
            <a:r>
              <a:rPr lang="en-US" altLang="pt-BR" dirty="0" err="1" smtClean="0">
                <a:solidFill>
                  <a:srgbClr val="000000"/>
                </a:solidFill>
              </a:rPr>
              <a:t>qual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maior</a:t>
            </a:r>
            <a:r>
              <a:rPr lang="en-US" altLang="pt-BR" dirty="0" smtClean="0">
                <a:solidFill>
                  <a:srgbClr val="000000"/>
                </a:solidFill>
              </a:rPr>
              <a:t> parte do </a:t>
            </a:r>
            <a:r>
              <a:rPr lang="en-US" altLang="pt-BR" dirty="0" err="1" smtClean="0">
                <a:solidFill>
                  <a:srgbClr val="000000"/>
                </a:solidFill>
              </a:rPr>
              <a:t>território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falante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inglês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atualmente</a:t>
            </a:r>
            <a:r>
              <a:rPr lang="en-US" altLang="pt-BR" dirty="0" smtClean="0">
                <a:solidFill>
                  <a:srgbClr val="000000"/>
                </a:solidFill>
              </a:rPr>
              <a:t>).  </a:t>
            </a: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err="1" smtClean="0">
                <a:solidFill>
                  <a:srgbClr val="000000"/>
                </a:solidFill>
              </a:rPr>
              <a:t>Continuação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segundo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marcador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escala</a:t>
            </a:r>
            <a:r>
              <a:rPr lang="en-US" altLang="pt-BR" dirty="0" smtClean="0">
                <a:solidFill>
                  <a:srgbClr val="000000"/>
                </a:solidFill>
              </a:rPr>
              <a:t> global, </a:t>
            </a:r>
            <a:r>
              <a:rPr lang="en-US" altLang="pt-BR" dirty="0" err="1" smtClean="0">
                <a:solidFill>
                  <a:srgbClr val="000000"/>
                </a:solidFill>
              </a:rPr>
              <a:t>embora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abrigue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dirty="0" smtClean="0">
                <a:solidFill>
                  <a:srgbClr val="000000"/>
                </a:solidFill>
              </a:rPr>
              <a:t> 0,5% da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população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ja-JP" altLang="en-US" dirty="0" smtClean="0">
                <a:solidFill>
                  <a:srgbClr val="000000"/>
                </a:solidFill>
              </a:rPr>
              <a:t>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produz</a:t>
            </a:r>
            <a:r>
              <a:rPr lang="en-US" altLang="pt-BR" dirty="0" smtClean="0">
                <a:solidFill>
                  <a:srgbClr val="000000"/>
                </a:solidFill>
              </a:rPr>
              <a:t> 2,8% da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científica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/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terceiro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marcador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será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tratado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posteriormente</a:t>
            </a:r>
            <a:endParaRPr lang="en-US" altLang="pt-BR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31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hape 495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95234" name="Shape 49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secundárias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e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pós-secundárias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constantemente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principais</a:t>
            </a:r>
            <a:r>
              <a:rPr lang="en-US" altLang="pt-BR" dirty="0" smtClean="0">
                <a:solidFill>
                  <a:srgbClr val="000000"/>
                </a:solidFill>
              </a:rPr>
              <a:t> rankings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</a:rPr>
              <a:t>, e </a:t>
            </a:r>
            <a:r>
              <a:rPr lang="en-US" altLang="pt-BR" dirty="0" err="1" smtClean="0">
                <a:solidFill>
                  <a:srgbClr val="000000"/>
                </a:solidFill>
              </a:rPr>
              <a:t>nossos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alunos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repetidamente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obtêm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testes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educadores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altamente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qualificados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professores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líderes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áreas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criaram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aprendizagem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alimenta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criatividade</a:t>
            </a:r>
            <a:r>
              <a:rPr lang="en-US" altLang="pt-BR" dirty="0" smtClean="0">
                <a:solidFill>
                  <a:srgbClr val="000000"/>
                </a:solidFill>
              </a:rPr>
              <a:t> e o </a:t>
            </a:r>
            <a:r>
              <a:rPr lang="en-US" altLang="pt-BR" dirty="0" err="1" smtClean="0">
                <a:solidFill>
                  <a:srgbClr val="000000"/>
                </a:solidFill>
              </a:rPr>
              <a:t>desenvolvimento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intelectual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realizam</a:t>
            </a:r>
            <a:r>
              <a:rPr lang="en-US" altLang="pt-BR" dirty="0" smtClean="0">
                <a:solidFill>
                  <a:srgbClr val="000000"/>
                </a:solidFill>
              </a:rPr>
              <a:t> 38% de </a:t>
            </a:r>
            <a:r>
              <a:rPr lang="en-US" altLang="pt-BR" dirty="0" err="1" smtClean="0">
                <a:solidFill>
                  <a:srgbClr val="000000"/>
                </a:solidFill>
              </a:rPr>
              <a:t>toda</a:t>
            </a:r>
            <a:r>
              <a:rPr lang="en-US" altLang="pt-BR" dirty="0" smtClean="0">
                <a:solidFill>
                  <a:srgbClr val="000000"/>
                </a:solidFill>
              </a:rPr>
              <a:t> a P&amp;D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ja-JP" altLang="en-US" dirty="0" smtClean="0">
                <a:solidFill>
                  <a:srgbClr val="000000"/>
                </a:solidFill>
              </a:rPr>
              <a:t>: </a:t>
            </a: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excelentes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instalações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bibliotecas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dotadas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computadores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recursos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tecnológicos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salas</a:t>
            </a:r>
            <a:r>
              <a:rPr lang="en-US" altLang="pt-BR" dirty="0" smtClean="0">
                <a:solidFill>
                  <a:srgbClr val="000000"/>
                </a:solidFill>
              </a:rPr>
              <a:t> de concertos e </a:t>
            </a:r>
            <a:r>
              <a:rPr lang="en-US" altLang="pt-BR" dirty="0" err="1" smtClean="0">
                <a:solidFill>
                  <a:srgbClr val="000000"/>
                </a:solidFill>
              </a:rPr>
              <a:t>galerias</a:t>
            </a:r>
            <a:r>
              <a:rPr lang="en-US" altLang="pt-BR" dirty="0" smtClean="0">
                <a:solidFill>
                  <a:srgbClr val="000000"/>
                </a:solidFill>
              </a:rPr>
              <a:t> de arte.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3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50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lista</a:t>
            </a:r>
            <a:r>
              <a:rPr lang="en-US" altLang="pt-BR" dirty="0" smtClean="0">
                <a:solidFill>
                  <a:srgbClr val="000000"/>
                </a:solidFill>
              </a:rPr>
              <a:t> QS University Ranking de 2015/2016, e 20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500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4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100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lista</a:t>
            </a:r>
            <a:r>
              <a:rPr lang="en-US" altLang="pt-BR" dirty="0" smtClean="0">
                <a:solidFill>
                  <a:srgbClr val="000000"/>
                </a:solidFill>
              </a:rPr>
              <a:t> ARWU Shanghai Ranking de 2015, e 20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500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4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100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lista</a:t>
            </a:r>
            <a:r>
              <a:rPr lang="en-US" altLang="pt-BR" dirty="0" smtClean="0">
                <a:solidFill>
                  <a:srgbClr val="000000"/>
                </a:solidFill>
              </a:rPr>
              <a:t> Times Higher Education 2015 –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de Toronto,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de British Columbia, a McGill University </a:t>
            </a:r>
            <a:r>
              <a:rPr lang="en-US" altLang="pt-BR" b="0" dirty="0" smtClean="0">
                <a:solidFill>
                  <a:srgbClr val="000000"/>
                </a:solidFill>
              </a:rPr>
              <a:t>e a</a:t>
            </a:r>
            <a:r>
              <a:rPr lang="en-US" altLang="pt-BR" b="1" dirty="0" smtClean="0">
                <a:solidFill>
                  <a:srgbClr val="000000"/>
                </a:solidFill>
              </a:rPr>
              <a:t> McMaster University. 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</a:rPr>
              <a:t> 3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200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 –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de Montreal, </a:t>
            </a:r>
            <a:r>
              <a:rPr lang="en-US" altLang="pt-BR" b="0" dirty="0" smtClean="0">
                <a:solidFill>
                  <a:srgbClr val="000000"/>
                </a:solidFill>
              </a:rPr>
              <a:t>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de Alberta </a:t>
            </a:r>
            <a:r>
              <a:rPr lang="en-US" altLang="pt-BR" b="0" dirty="0" smtClean="0">
                <a:solidFill>
                  <a:srgbClr val="000000"/>
                </a:solidFill>
              </a:rPr>
              <a:t>e 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de Waterloo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6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entre as 100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ranking Financial Times (</a:t>
            </a:r>
            <a:r>
              <a:rPr lang="en-US" altLang="pt-BR" dirty="0" err="1" smtClean="0">
                <a:solidFill>
                  <a:srgbClr val="000000"/>
                </a:solidFill>
              </a:rPr>
              <a:t>Reino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Unido</a:t>
            </a:r>
            <a:r>
              <a:rPr lang="en-US" altLang="pt-BR" dirty="0" smtClean="0">
                <a:solidFill>
                  <a:srgbClr val="000000"/>
                </a:solidFill>
              </a:rPr>
              <a:t>) Global MBA de 2015 – 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de Toronto (</a:t>
            </a:r>
            <a:r>
              <a:rPr lang="en-US" altLang="pt-BR" dirty="0" err="1" smtClean="0">
                <a:solidFill>
                  <a:srgbClr val="000000"/>
                </a:solidFill>
              </a:rPr>
              <a:t>Rotman</a:t>
            </a:r>
            <a:r>
              <a:rPr lang="en-US" altLang="pt-BR" dirty="0" smtClean="0">
                <a:solidFill>
                  <a:srgbClr val="000000"/>
                </a:solidFill>
              </a:rPr>
              <a:t>), 53ª; 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de British Columbia (Sauder), 81ª; a Queen</a:t>
            </a:r>
            <a:r>
              <a:rPr lang="ja-JP" altLang="en-US" dirty="0" smtClean="0">
                <a:solidFill>
                  <a:srgbClr val="000000"/>
                </a:solidFill>
              </a:rPr>
              <a:t>’</a:t>
            </a:r>
            <a:r>
              <a:rPr lang="en-US" altLang="pt-BR" dirty="0" smtClean="0">
                <a:solidFill>
                  <a:srgbClr val="000000"/>
                </a:solidFill>
              </a:rPr>
              <a:t>s University (Smith), 86ª; 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de Alberta, 86ª; a Western University (Ivey), 97ª; e a McGill University (</a:t>
            </a:r>
            <a:r>
              <a:rPr lang="en-US" altLang="pt-BR" dirty="0" err="1" smtClean="0">
                <a:solidFill>
                  <a:srgbClr val="000000"/>
                </a:solidFill>
              </a:rPr>
              <a:t>Desautels</a:t>
            </a:r>
            <a:r>
              <a:rPr lang="en-US" altLang="pt-BR" dirty="0" smtClean="0">
                <a:solidFill>
                  <a:srgbClr val="000000"/>
                </a:solidFill>
              </a:rPr>
              <a:t>), 100ª.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constantemente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desempenho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primeiros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falantes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inglês</a:t>
            </a:r>
            <a:r>
              <a:rPr lang="en-US" altLang="pt-BR" dirty="0" smtClean="0">
                <a:solidFill>
                  <a:srgbClr val="000000"/>
                </a:solidFill>
              </a:rPr>
              <a:t>, 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PISA da OCDE,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leitura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matemática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ciências</a:t>
            </a:r>
            <a:r>
              <a:rPr lang="en-US" altLang="pt-BR" dirty="0" smtClean="0">
                <a:solidFill>
                  <a:srgbClr val="000000"/>
                </a:solidFill>
              </a:rPr>
              <a:t> (dados de 2012;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novos</a:t>
            </a:r>
            <a:r>
              <a:rPr lang="en-US" altLang="pt-BR" dirty="0" smtClean="0">
                <a:solidFill>
                  <a:srgbClr val="000000"/>
                </a:solidFill>
              </a:rPr>
              <a:t> dados </a:t>
            </a:r>
            <a:r>
              <a:rPr lang="en-US" altLang="pt-BR" dirty="0" err="1" smtClean="0">
                <a:solidFill>
                  <a:srgbClr val="000000"/>
                </a:solidFill>
              </a:rPr>
              <a:t>disponíveis</a:t>
            </a:r>
            <a:r>
              <a:rPr lang="en-US" altLang="pt-BR" dirty="0" smtClean="0">
                <a:solidFill>
                  <a:srgbClr val="000000"/>
                </a:solidFill>
              </a:rPr>
              <a:t>).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É </a:t>
            </a:r>
            <a:r>
              <a:rPr lang="en-US" altLang="pt-BR" dirty="0" err="1" smtClean="0">
                <a:solidFill>
                  <a:srgbClr val="000000"/>
                </a:solidFill>
              </a:rPr>
              <a:t>importante</a:t>
            </a:r>
            <a:r>
              <a:rPr lang="en-US" altLang="pt-BR" dirty="0" smtClean="0">
                <a:solidFill>
                  <a:srgbClr val="000000"/>
                </a:solidFill>
              </a:rPr>
              <a:t> saber que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existem</a:t>
            </a:r>
            <a:r>
              <a:rPr lang="en-US" altLang="pt-BR" dirty="0" smtClean="0">
                <a:solidFill>
                  <a:srgbClr val="000000"/>
                </a:solidFill>
              </a:rPr>
              <a:t> rankings </a:t>
            </a:r>
            <a:r>
              <a:rPr lang="en-US" altLang="pt-BR" dirty="0" err="1" smtClean="0">
                <a:solidFill>
                  <a:srgbClr val="000000"/>
                </a:solidFill>
              </a:rPr>
              <a:t>oficiais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Embora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existam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dirty="0" smtClean="0">
                <a:solidFill>
                  <a:srgbClr val="000000"/>
                </a:solidFill>
              </a:rPr>
              <a:t> rankings para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ex., a </a:t>
            </a:r>
            <a:r>
              <a:rPr lang="en-US" altLang="pt-BR" dirty="0" err="1" smtClean="0">
                <a:solidFill>
                  <a:srgbClr val="000000"/>
                </a:solidFill>
              </a:rPr>
              <a:t>revista</a:t>
            </a:r>
            <a:r>
              <a:rPr lang="en-US" altLang="pt-BR" dirty="0" smtClean="0">
                <a:solidFill>
                  <a:srgbClr val="000000"/>
                </a:solidFill>
              </a:rPr>
              <a:t> Canadian Lawyer </a:t>
            </a:r>
            <a:r>
              <a:rPr lang="en-US" altLang="pt-BR" dirty="0" err="1" smtClean="0">
                <a:solidFill>
                  <a:srgbClr val="000000"/>
                </a:solidFill>
              </a:rPr>
              <a:t>classifica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direito</a:t>
            </a:r>
            <a:r>
              <a:rPr lang="en-US" altLang="pt-BR" dirty="0" smtClean="0">
                <a:solidFill>
                  <a:srgbClr val="000000"/>
                </a:solidFill>
              </a:rPr>
              <a:t> etc.)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deve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ter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ouvido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falar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i="1" dirty="0" smtClean="0">
                <a:solidFill>
                  <a:srgbClr val="000000"/>
                </a:solidFill>
              </a:rPr>
              <a:t> rankings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smtClean="0">
                <a:solidFill>
                  <a:srgbClr val="000000"/>
                </a:solidFill>
              </a:rPr>
              <a:t>Maclean.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rankings Maclean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visões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oficiais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empresa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mídia</a:t>
            </a:r>
            <a:r>
              <a:rPr lang="en-US" altLang="pt-BR" b="1" i="1" dirty="0" smtClean="0">
                <a:solidFill>
                  <a:srgbClr val="000000"/>
                </a:solidFill>
              </a:rPr>
              <a:t> e,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i="1" dirty="0" smtClean="0">
                <a:solidFill>
                  <a:srgbClr val="000000"/>
                </a:solidFill>
              </a:rPr>
              <a:t> se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diz</a:t>
            </a:r>
            <a:r>
              <a:rPr lang="en-US" altLang="pt-BR" b="1" i="1" dirty="0" smtClean="0">
                <a:solidFill>
                  <a:srgbClr val="000000"/>
                </a:solidFill>
              </a:rPr>
              <a:t>,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natureza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geral</a:t>
            </a:r>
            <a:r>
              <a:rPr lang="en-US" altLang="pt-BR" b="1" i="1" dirty="0" smtClean="0">
                <a:solidFill>
                  <a:srgbClr val="000000"/>
                </a:solidFill>
              </a:rPr>
              <a:t> 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fazem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classificações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b="1" i="1" dirty="0" smtClean="0">
                <a:solidFill>
                  <a:srgbClr val="000000"/>
                </a:solidFill>
              </a:rPr>
              <a:t> com um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único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b="1" i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b="1" i="1" dirty="0" smtClean="0">
                <a:solidFill>
                  <a:srgbClr val="000000"/>
                </a:solidFill>
              </a:rPr>
              <a:t>Para o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b="1" i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i="1" dirty="0" smtClean="0">
                <a:solidFill>
                  <a:srgbClr val="000000"/>
                </a:solidFill>
              </a:rPr>
              <a:t>, o ranking de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Maclean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é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oficialmente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endossado</a:t>
            </a:r>
            <a:r>
              <a:rPr lang="en-US" altLang="pt-BR" b="1" i="1" dirty="0" smtClean="0">
                <a:solidFill>
                  <a:srgbClr val="000000"/>
                </a:solidFill>
              </a:rPr>
              <a:t>.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exemplo</a:t>
            </a:r>
            <a:r>
              <a:rPr lang="en-US" altLang="pt-BR" b="1" i="1" dirty="0" smtClean="0">
                <a:solidFill>
                  <a:srgbClr val="000000"/>
                </a:solidFill>
              </a:rPr>
              <a:t>,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participam</a:t>
            </a:r>
            <a:r>
              <a:rPr lang="en-US" altLang="pt-BR" b="1" i="1" dirty="0" smtClean="0">
                <a:solidFill>
                  <a:srgbClr val="000000"/>
                </a:solidFill>
              </a:rPr>
              <a:t>,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devido</a:t>
            </a:r>
            <a:r>
              <a:rPr lang="en-US" altLang="pt-BR" b="1" i="1" dirty="0" smtClean="0">
                <a:solidFill>
                  <a:srgbClr val="000000"/>
                </a:solidFill>
              </a:rPr>
              <a:t> a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preocupações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relacionadas</a:t>
            </a:r>
            <a:r>
              <a:rPr lang="en-US" altLang="pt-BR" b="1" i="1" dirty="0" smtClean="0">
                <a:solidFill>
                  <a:srgbClr val="000000"/>
                </a:solidFill>
              </a:rPr>
              <a:t> a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coleta</a:t>
            </a:r>
            <a:r>
              <a:rPr lang="en-US" altLang="pt-BR" b="1" i="1" dirty="0" smtClean="0">
                <a:solidFill>
                  <a:srgbClr val="000000"/>
                </a:solidFill>
              </a:rPr>
              <a:t> de dados 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avaliação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. É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importante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explicar</a:t>
            </a:r>
            <a:r>
              <a:rPr lang="en-US" altLang="pt-BR" b="1" i="1" dirty="0" smtClean="0">
                <a:solidFill>
                  <a:srgbClr val="000000"/>
                </a:solidFill>
              </a:rPr>
              <a:t> que a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b="1" i="1" dirty="0" smtClean="0">
                <a:solidFill>
                  <a:srgbClr val="000000"/>
                </a:solidFill>
              </a:rPr>
              <a:t> da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b="1" i="1" dirty="0" smtClean="0">
                <a:solidFill>
                  <a:srgbClr val="000000"/>
                </a:solidFill>
              </a:rPr>
              <a:t> é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consistentemente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alta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todo</a:t>
            </a:r>
            <a:r>
              <a:rPr lang="en-US" altLang="pt-BR" b="1" i="1" dirty="0" smtClean="0">
                <a:solidFill>
                  <a:srgbClr val="000000"/>
                </a:solidFill>
              </a:rPr>
              <a:t> o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b="1" i="1" dirty="0" smtClean="0">
                <a:solidFill>
                  <a:srgbClr val="000000"/>
                </a:solidFill>
              </a:rPr>
              <a:t> e que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fazem</a:t>
            </a:r>
            <a:r>
              <a:rPr lang="en-US" altLang="pt-BR" b="1" i="1" dirty="0" smtClean="0">
                <a:solidFill>
                  <a:srgbClr val="000000"/>
                </a:solidFill>
              </a:rPr>
              <a:t> a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escolha</a:t>
            </a:r>
            <a:r>
              <a:rPr lang="en-US" altLang="pt-BR" b="1" i="1" dirty="0" smtClean="0">
                <a:solidFill>
                  <a:srgbClr val="000000"/>
                </a:solidFill>
              </a:rPr>
              <a:t> que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melhor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atende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aos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seus</a:t>
            </a:r>
            <a:r>
              <a:rPr lang="en-US" altLang="pt-BR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interesses</a:t>
            </a:r>
            <a:r>
              <a:rPr lang="en-US" altLang="pt-BR" b="1" i="1" dirty="0" smtClean="0">
                <a:solidFill>
                  <a:srgbClr val="000000"/>
                </a:solidFill>
              </a:rPr>
              <a:t> no </a:t>
            </a:r>
            <a:r>
              <a:rPr lang="en-US" altLang="pt-BR" b="1" i="1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b="1" i="1" dirty="0" smtClean="0">
                <a:solidFill>
                  <a:srgbClr val="000000"/>
                </a:solidFill>
              </a:rPr>
              <a:t> superior.</a:t>
            </a:r>
          </a:p>
        </p:txBody>
      </p:sp>
    </p:spTree>
    <p:extLst>
      <p:ext uri="{BB962C8B-B14F-4D97-AF65-F5344CB8AC3E}">
        <p14:creationId xmlns:p14="http://schemas.microsoft.com/office/powerpoint/2010/main" val="35028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51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97282" name="Shape 51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pós-secundárias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concedem</a:t>
            </a:r>
            <a:r>
              <a:rPr lang="en-US" altLang="pt-BR" dirty="0" smtClean="0">
                <a:solidFill>
                  <a:srgbClr val="000000"/>
                </a:solidFill>
              </a:rPr>
              <a:t> diplomas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dirty="0" smtClean="0">
                <a:solidFill>
                  <a:srgbClr val="000000"/>
                </a:solidFill>
              </a:rPr>
              <a:t> (degrees), diplomas, </a:t>
            </a:r>
            <a:r>
              <a:rPr lang="en-US" altLang="pt-BR" dirty="0" err="1" smtClean="0">
                <a:solidFill>
                  <a:srgbClr val="000000"/>
                </a:solidFill>
              </a:rPr>
              <a:t>certificados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atestados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dependendo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natureza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e da </a:t>
            </a:r>
            <a:r>
              <a:rPr lang="en-US" altLang="pt-BR" dirty="0" err="1" smtClean="0">
                <a:solidFill>
                  <a:srgbClr val="000000"/>
                </a:solidFill>
              </a:rPr>
              <a:t>duração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ênfase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longos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(colleges),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todas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focadas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concedem</a:t>
            </a:r>
            <a:r>
              <a:rPr lang="en-US" altLang="pt-BR" dirty="0" smtClean="0">
                <a:solidFill>
                  <a:srgbClr val="000000"/>
                </a:solidFill>
              </a:rPr>
              <a:t> diploma, </a:t>
            </a:r>
            <a:r>
              <a:rPr lang="en-US" altLang="pt-BR" dirty="0" err="1" smtClean="0">
                <a:solidFill>
                  <a:srgbClr val="000000"/>
                </a:solidFill>
              </a:rPr>
              <a:t>certificados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atestados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diplomas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áreas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especialização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Esses</a:t>
            </a:r>
            <a:r>
              <a:rPr lang="en-US" altLang="pt-BR" dirty="0" smtClean="0">
                <a:solidFill>
                  <a:srgbClr val="000000"/>
                </a:solidFill>
              </a:rPr>
              <a:t> diplomas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dois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quatro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quatro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Agora, </a:t>
            </a:r>
            <a:r>
              <a:rPr lang="en-US" altLang="pt-BR" dirty="0" err="1" smtClean="0">
                <a:solidFill>
                  <a:srgbClr val="000000"/>
                </a:solidFill>
              </a:rPr>
              <a:t>vamos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analisar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setor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detalhadamente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9183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fato</a:t>
            </a:r>
            <a:r>
              <a:rPr lang="en-US" altLang="pt-BR" dirty="0" smtClean="0">
                <a:solidFill>
                  <a:srgbClr val="000000"/>
                </a:solidFill>
              </a:rPr>
              <a:t> de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bilíngue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imigrantes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política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incentivo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diversidade</a:t>
            </a:r>
            <a:r>
              <a:rPr lang="en-US" altLang="pt-BR" dirty="0" smtClean="0">
                <a:solidFill>
                  <a:srgbClr val="000000"/>
                </a:solidFill>
              </a:rPr>
              <a:t> multicultural </a:t>
            </a:r>
            <a:r>
              <a:rPr lang="en-US" altLang="pt-BR" dirty="0" err="1" smtClean="0">
                <a:solidFill>
                  <a:srgbClr val="000000"/>
                </a:solidFill>
              </a:rPr>
              <a:t>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ampla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formação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professores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inglês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francês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smtClean="0">
                <a:solidFill>
                  <a:srgbClr val="000000"/>
                </a:solidFill>
              </a:rPr>
              <a:t> De </a:t>
            </a:r>
            <a:r>
              <a:rPr lang="en-US" altLang="pt-BR" dirty="0" err="1" smtClean="0">
                <a:solidFill>
                  <a:srgbClr val="000000"/>
                </a:solidFill>
              </a:rPr>
              <a:t>fato</a:t>
            </a:r>
            <a:r>
              <a:rPr lang="en-US" altLang="pt-BR" dirty="0" smtClean="0">
                <a:solidFill>
                  <a:srgbClr val="000000"/>
                </a:solidFill>
              </a:rPr>
              <a:t>, a </a:t>
            </a:r>
            <a:r>
              <a:rPr lang="en-US" altLang="pt-BR" dirty="0" err="1" smtClean="0">
                <a:solidFill>
                  <a:srgbClr val="000000"/>
                </a:solidFill>
              </a:rPr>
              <a:t>língua</a:t>
            </a:r>
            <a:r>
              <a:rPr lang="en-US" altLang="pt-BR" dirty="0" smtClean="0">
                <a:solidFill>
                  <a:srgbClr val="000000"/>
                </a:solidFill>
              </a:rPr>
              <a:t> é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pilares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identidade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nacional </a:t>
            </a:r>
            <a:r>
              <a:rPr lang="en-US" altLang="pt-BR" dirty="0" smtClean="0">
                <a:solidFill>
                  <a:srgbClr val="000000"/>
                </a:solidFill>
              </a:rPr>
              <a:t>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termos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significa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somos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exigentes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qualquer</a:t>
            </a:r>
            <a:r>
              <a:rPr lang="en-US" altLang="pt-BR" dirty="0" smtClean="0">
                <a:solidFill>
                  <a:srgbClr val="000000"/>
                </a:solidFill>
              </a:rPr>
              <a:t> outro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Para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acesso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precisa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alta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pontuação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línguas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portanto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têm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linha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As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diferentes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tipos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ESL/FSL </a:t>
            </a:r>
            <a:r>
              <a:rPr lang="en-US" altLang="pt-BR" dirty="0" err="1" smtClean="0">
                <a:solidFill>
                  <a:srgbClr val="000000"/>
                </a:solidFill>
              </a:rPr>
              <a:t>Geral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, de </a:t>
            </a:r>
            <a:r>
              <a:rPr lang="en-US" altLang="pt-BR" dirty="0" err="1" smtClean="0">
                <a:solidFill>
                  <a:srgbClr val="000000"/>
                </a:solidFill>
              </a:rPr>
              <a:t>Negócios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Turismo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Verão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Inverno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favorece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privadas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</a:rPr>
              <a:t> pela </a:t>
            </a:r>
            <a:r>
              <a:rPr lang="en-US" altLang="pt-BR" dirty="0" err="1" smtClean="0">
                <a:solidFill>
                  <a:srgbClr val="000000"/>
                </a:solidFill>
              </a:rPr>
              <a:t>associação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. Para </a:t>
            </a:r>
            <a:r>
              <a:rPr lang="en-US" altLang="pt-BR" dirty="0" err="1" smtClean="0">
                <a:solidFill>
                  <a:srgbClr val="000000"/>
                </a:solidFill>
              </a:rPr>
              <a:t>encontrar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– no site da LC,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APPROVED PROGRAMS (</a:t>
            </a:r>
            <a:r>
              <a:rPr lang="en-US" altLang="pt-BR" u="sng" dirty="0" smtClean="0">
                <a:solidFill>
                  <a:srgbClr val="0000FF"/>
                </a:solidFill>
                <a:hlinkClick r:id="rId3"/>
              </a:rPr>
              <a:t>http://www.languagescanada.ca/en/study</a:t>
            </a:r>
            <a:r>
              <a:rPr lang="en-US" altLang="pt-BR" dirty="0" smtClean="0">
                <a:solidFill>
                  <a:srgbClr val="000000"/>
                </a:solidFill>
              </a:rPr>
              <a:t>).  Se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NÃO </a:t>
            </a:r>
            <a:r>
              <a:rPr lang="en-US" altLang="pt-BR" dirty="0" err="1" smtClean="0">
                <a:solidFill>
                  <a:srgbClr val="000000"/>
                </a:solidFill>
              </a:rPr>
              <a:t>estiver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nesta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página</a:t>
            </a:r>
            <a:r>
              <a:rPr lang="en-US" altLang="pt-BR" dirty="0" smtClean="0">
                <a:solidFill>
                  <a:srgbClr val="000000"/>
                </a:solidFill>
              </a:rPr>
              <a:t>, é </a:t>
            </a:r>
            <a:r>
              <a:rPr lang="en-US" altLang="pt-BR" dirty="0" err="1" smtClean="0">
                <a:solidFill>
                  <a:srgbClr val="000000"/>
                </a:solidFill>
              </a:rPr>
              <a:t>porque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protegido</a:t>
            </a:r>
            <a:r>
              <a:rPr lang="en-US" altLang="pt-BR" dirty="0" smtClean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	</a:t>
            </a:r>
            <a:r>
              <a:rPr lang="en-US" altLang="pt-BR" dirty="0" err="1" smtClean="0">
                <a:solidFill>
                  <a:srgbClr val="000000"/>
                </a:solidFill>
              </a:rPr>
              <a:t>Responsivo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reconhecimento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este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envolve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avaliação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seguintes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áreas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	</a:t>
            </a:r>
            <a:r>
              <a:rPr lang="en-US" altLang="pt-BR" dirty="0" err="1" smtClean="0">
                <a:solidFill>
                  <a:srgbClr val="000000"/>
                </a:solidFill>
              </a:rPr>
              <a:t>Serviços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Estudantis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Equipe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Professores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Currículo</a:t>
            </a:r>
            <a:r>
              <a:rPr lang="en-US" altLang="pt-BR" dirty="0" smtClean="0">
                <a:solidFill>
                  <a:srgbClr val="000000"/>
                </a:solidFill>
              </a:rPr>
              <a:t> – Marketing e </a:t>
            </a:r>
            <a:r>
              <a:rPr lang="en-US" altLang="pt-BR" dirty="0" err="1" smtClean="0">
                <a:solidFill>
                  <a:srgbClr val="000000"/>
                </a:solidFill>
              </a:rPr>
              <a:t>Promoção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Administração</a:t>
            </a:r>
            <a:r>
              <a:rPr lang="en-US" altLang="pt-BR" dirty="0" smtClean="0">
                <a:solidFill>
                  <a:srgbClr val="000000"/>
                </a:solidFill>
              </a:rPr>
              <a:t> –  </a:t>
            </a:r>
            <a:r>
              <a:rPr lang="en-US" altLang="pt-BR" dirty="0" err="1" smtClean="0">
                <a:solidFill>
                  <a:srgbClr val="000000"/>
                </a:solidFill>
              </a:rPr>
              <a:t>Admissões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Alunos</a:t>
            </a:r>
            <a:r>
              <a:rPr lang="en-US" altLang="pt-BR" dirty="0" smtClean="0">
                <a:solidFill>
                  <a:srgbClr val="000000"/>
                </a:solidFill>
              </a:rPr>
              <a:t> –  </a:t>
            </a:r>
            <a:r>
              <a:rPr lang="en-US" altLang="pt-BR" dirty="0" err="1" smtClean="0">
                <a:solidFill>
                  <a:srgbClr val="000000"/>
                </a:solidFill>
              </a:rPr>
              <a:t>Políticas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orientações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incluem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acomodação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casas de </a:t>
            </a:r>
            <a:r>
              <a:rPr lang="en-US" altLang="pt-BR" dirty="0" err="1" smtClean="0">
                <a:solidFill>
                  <a:srgbClr val="000000"/>
                </a:solidFill>
              </a:rPr>
              <a:t>família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esquema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reconhecimento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  <a:r>
              <a:rPr lang="en-US" altLang="pt-BR" dirty="0" err="1" smtClean="0">
                <a:solidFill>
                  <a:srgbClr val="000000"/>
                </a:solidFill>
              </a:rPr>
              <a:t>Elas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claramente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informadas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preparação</a:t>
            </a:r>
            <a:r>
              <a:rPr lang="en-US" altLang="pt-BR" dirty="0" smtClean="0">
                <a:solidFill>
                  <a:srgbClr val="000000"/>
                </a:solidFill>
              </a:rPr>
              <a:t> para teste </a:t>
            </a:r>
            <a:r>
              <a:rPr lang="en-US" altLang="pt-BR" dirty="0" err="1" smtClean="0">
                <a:solidFill>
                  <a:srgbClr val="000000"/>
                </a:solidFill>
              </a:rPr>
              <a:t>inclui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Teste Cambridge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</a:t>
            </a:r>
            <a:r>
              <a:rPr lang="en-US" altLang="pt-BR" dirty="0" err="1" smtClean="0">
                <a:solidFill>
                  <a:srgbClr val="000000"/>
                </a:solidFill>
              </a:rPr>
              <a:t>CanTEST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•CAEL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•IELTS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•TOEFL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•TOEIC</a:t>
            </a:r>
          </a:p>
        </p:txBody>
      </p:sp>
    </p:spTree>
    <p:extLst>
      <p:ext uri="{BB962C8B-B14F-4D97-AF65-F5344CB8AC3E}">
        <p14:creationId xmlns:p14="http://schemas.microsoft.com/office/powerpoint/2010/main" val="382926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55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01378" name="Shape 55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ligadas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comunidade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através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vigentes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facilitam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intercâmbio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professores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funcionários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currículos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conjunta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marL="0" lvl="1" indent="177800"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diversificados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incluem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biotecnologia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negócios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ciências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liberais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mídia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enfermagem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engenharia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agricultura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profissionalizantes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plásticas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cênicas</a:t>
            </a:r>
            <a:r>
              <a:rPr lang="en-US" altLang="pt-BR" dirty="0" smtClean="0">
                <a:solidFill>
                  <a:srgbClr val="000000"/>
                </a:solidFill>
              </a:rPr>
              <a:t>, e </a:t>
            </a:r>
            <a:r>
              <a:rPr lang="en-US" altLang="pt-BR" dirty="0" err="1" smtClean="0">
                <a:solidFill>
                  <a:srgbClr val="000000"/>
                </a:solidFill>
              </a:rPr>
              <a:t>frequentemente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combinações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dois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Exemplos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Molucos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Ecossistema</a:t>
            </a:r>
            <a:r>
              <a:rPr lang="en-US" altLang="pt-BR" dirty="0" smtClean="0">
                <a:solidFill>
                  <a:srgbClr val="000000"/>
                </a:solidFill>
              </a:rPr>
              <a:t> (Vancouver Island University);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Marinho</a:t>
            </a:r>
            <a:r>
              <a:rPr lang="en-US" altLang="pt-BR" dirty="0" smtClean="0">
                <a:solidFill>
                  <a:srgbClr val="000000"/>
                </a:solidFill>
              </a:rPr>
              <a:t> (Memorial University); </a:t>
            </a:r>
            <a:r>
              <a:rPr lang="en-US" altLang="pt-BR" dirty="0" err="1" smtClean="0">
                <a:solidFill>
                  <a:srgbClr val="000000"/>
                </a:solidFill>
              </a:rPr>
              <a:t>Produção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Agrícola</a:t>
            </a:r>
            <a:r>
              <a:rPr lang="en-US" altLang="pt-BR" dirty="0" smtClean="0">
                <a:solidFill>
                  <a:srgbClr val="000000"/>
                </a:solidFill>
              </a:rPr>
              <a:t> (Saskatchewan);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Online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Odontologia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Forense</a:t>
            </a:r>
            <a:r>
              <a:rPr lang="en-US" altLang="pt-BR" dirty="0" smtClean="0">
                <a:solidFill>
                  <a:srgbClr val="000000"/>
                </a:solidFill>
              </a:rPr>
              <a:t> (McGill).</a:t>
            </a: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De </a:t>
            </a:r>
            <a:r>
              <a:rPr lang="en-US" altLang="pt-BR" dirty="0" err="1" smtClean="0">
                <a:solidFill>
                  <a:srgbClr val="000000"/>
                </a:solidFill>
              </a:rPr>
              <a:t>bibliotecas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dotadas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infraestrutura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computadores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recursos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tecnológicos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instalações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esportes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olímpicos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alta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qualidade</a:t>
            </a:r>
            <a:r>
              <a:rPr lang="ja-JP" altLang="en-US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campi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) 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enormes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possibilidades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combinar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aprendizagem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lazer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dirty="0" smtClean="0">
                <a:solidFill>
                  <a:srgbClr val="000000"/>
                </a:solidFill>
              </a:rPr>
              <a:t> disso, </a:t>
            </a:r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atender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indivíduos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afins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ganhar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valiosa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rádios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jornais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empresas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conduzidos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177800"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(e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)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bem-equipadas</a:t>
            </a:r>
            <a:r>
              <a:rPr lang="en-US" altLang="pt-BR" dirty="0" smtClean="0">
                <a:solidFill>
                  <a:srgbClr val="000000"/>
                </a:solidFill>
              </a:rPr>
              <a:t> com as </a:t>
            </a:r>
            <a:r>
              <a:rPr lang="en-US" altLang="pt-BR" dirty="0" err="1" smtClean="0">
                <a:solidFill>
                  <a:srgbClr val="000000"/>
                </a:solidFill>
              </a:rPr>
              <a:t>últimas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computadores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aprendizagem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acesso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sofisticada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302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7826" name="Shape 27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Observação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apresentador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CA" altLang="pt-BR" dirty="0" smtClean="0">
                <a:solidFill>
                  <a:srgbClr val="000000"/>
                </a:solidFill>
              </a:rPr>
              <a:t>Se </a:t>
            </a:r>
            <a:r>
              <a:rPr lang="en-CA" altLang="pt-BR" dirty="0" err="1" smtClean="0">
                <a:solidFill>
                  <a:srgbClr val="000000"/>
                </a:solidFill>
              </a:rPr>
              <a:t>você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tiver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acesso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à</a:t>
            </a:r>
            <a:r>
              <a:rPr lang="en-CA" altLang="pt-BR" dirty="0" smtClean="0">
                <a:solidFill>
                  <a:srgbClr val="000000"/>
                </a:solidFill>
              </a:rPr>
              <a:t> internet, clique no link do </a:t>
            </a:r>
            <a:r>
              <a:rPr lang="en-CA" altLang="pt-BR" dirty="0" err="1" smtClean="0">
                <a:solidFill>
                  <a:srgbClr val="000000"/>
                </a:solidFill>
              </a:rPr>
              <a:t>título</a:t>
            </a:r>
            <a:r>
              <a:rPr lang="en-CA" altLang="pt-BR" dirty="0" smtClean="0">
                <a:solidFill>
                  <a:srgbClr val="000000"/>
                </a:solidFill>
              </a:rPr>
              <a:t> e </a:t>
            </a:r>
            <a:r>
              <a:rPr lang="en-CA" altLang="pt-BR" dirty="0" err="1" smtClean="0">
                <a:solidFill>
                  <a:srgbClr val="000000"/>
                </a:solidFill>
              </a:rPr>
              <a:t>ele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mostrará</a:t>
            </a:r>
            <a:r>
              <a:rPr lang="en-CA" altLang="pt-BR" dirty="0" smtClean="0">
                <a:solidFill>
                  <a:srgbClr val="000000"/>
                </a:solidFill>
              </a:rPr>
              <a:t> o </a:t>
            </a:r>
            <a:r>
              <a:rPr lang="en-CA" altLang="pt-BR" dirty="0" err="1" smtClean="0">
                <a:solidFill>
                  <a:srgbClr val="000000"/>
                </a:solidFill>
              </a:rPr>
              <a:t>vídeo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promocional</a:t>
            </a:r>
            <a:r>
              <a:rPr lang="en-CA" altLang="pt-BR" dirty="0" smtClean="0">
                <a:solidFill>
                  <a:srgbClr val="000000"/>
                </a:solidFill>
              </a:rPr>
              <a:t> de 2 </a:t>
            </a:r>
            <a:r>
              <a:rPr lang="en-CA" altLang="pt-BR" dirty="0" err="1" smtClean="0">
                <a:solidFill>
                  <a:srgbClr val="000000"/>
                </a:solidFill>
              </a:rPr>
              <a:t>minutos</a:t>
            </a:r>
            <a:r>
              <a:rPr lang="en-CA" altLang="pt-BR" dirty="0" smtClean="0">
                <a:solidFill>
                  <a:srgbClr val="000000"/>
                </a:solidFill>
              </a:rPr>
              <a:t>. </a:t>
            </a:r>
            <a:r>
              <a:rPr lang="en-CA" altLang="pt-BR" dirty="0" err="1" smtClean="0">
                <a:solidFill>
                  <a:srgbClr val="000000"/>
                </a:solidFill>
              </a:rPr>
              <a:t>Não</a:t>
            </a:r>
            <a:r>
              <a:rPr lang="en-CA" altLang="pt-BR" dirty="0" smtClean="0">
                <a:solidFill>
                  <a:srgbClr val="000000"/>
                </a:solidFill>
              </a:rPr>
              <a:t> se </a:t>
            </a:r>
            <a:r>
              <a:rPr lang="en-CA" altLang="pt-BR" dirty="0" err="1" smtClean="0">
                <a:solidFill>
                  <a:srgbClr val="000000"/>
                </a:solidFill>
              </a:rPr>
              <a:t>esqueça</a:t>
            </a:r>
            <a:r>
              <a:rPr lang="en-CA" altLang="pt-BR" dirty="0" smtClean="0">
                <a:solidFill>
                  <a:srgbClr val="000000"/>
                </a:solidFill>
              </a:rPr>
              <a:t> de </a:t>
            </a:r>
            <a:r>
              <a:rPr lang="en-CA" altLang="pt-BR" dirty="0" err="1" smtClean="0">
                <a:solidFill>
                  <a:srgbClr val="000000"/>
                </a:solidFill>
              </a:rPr>
              <a:t>clicar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pausa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após</a:t>
            </a:r>
            <a:r>
              <a:rPr lang="en-CA" altLang="pt-BR" dirty="0" smtClean="0">
                <a:solidFill>
                  <a:srgbClr val="000000"/>
                </a:solidFill>
              </a:rPr>
              <a:t> o </a:t>
            </a:r>
            <a:r>
              <a:rPr lang="en-CA" altLang="pt-BR" dirty="0" err="1" smtClean="0">
                <a:solidFill>
                  <a:srgbClr val="000000"/>
                </a:solidFill>
              </a:rPr>
              <a:t>vídeo</a:t>
            </a:r>
            <a:r>
              <a:rPr lang="en-CA" altLang="pt-BR" dirty="0" smtClean="0">
                <a:solidFill>
                  <a:srgbClr val="000000"/>
                </a:solidFill>
              </a:rPr>
              <a:t> da </a:t>
            </a:r>
            <a:r>
              <a:rPr lang="en-CA" altLang="pt-BR" dirty="0" err="1" smtClean="0">
                <a:solidFill>
                  <a:srgbClr val="000000"/>
                </a:solidFill>
              </a:rPr>
              <a:t>EduCanada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para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que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os</a:t>
            </a:r>
            <a:r>
              <a:rPr lang="en-CA" altLang="pt-BR" dirty="0" smtClean="0">
                <a:solidFill>
                  <a:srgbClr val="000000"/>
                </a:solidFill>
              </a:rPr>
              <a:t> outros </a:t>
            </a:r>
            <a:r>
              <a:rPr lang="en-CA" altLang="pt-BR" dirty="0" err="1" smtClean="0">
                <a:solidFill>
                  <a:srgbClr val="000000"/>
                </a:solidFill>
              </a:rPr>
              <a:t>vídeos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não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sejam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apresentados</a:t>
            </a:r>
            <a:r>
              <a:rPr lang="en-CA" altLang="pt-BR" dirty="0" smtClean="0">
                <a:solidFill>
                  <a:srgbClr val="000000"/>
                </a:solidFill>
              </a:rPr>
              <a:t> e </a:t>
            </a:r>
            <a:r>
              <a:rPr lang="en-CA" altLang="pt-BR" dirty="0" err="1" smtClean="0">
                <a:solidFill>
                  <a:srgbClr val="000000"/>
                </a:solidFill>
              </a:rPr>
              <a:t>você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possa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continuar</a:t>
            </a:r>
            <a:r>
              <a:rPr lang="en-CA" altLang="pt-BR" dirty="0" smtClean="0">
                <a:solidFill>
                  <a:srgbClr val="000000"/>
                </a:solidFill>
              </a:rPr>
              <a:t> com a </a:t>
            </a:r>
            <a:r>
              <a:rPr lang="en-CA" altLang="pt-BR" dirty="0" err="1" smtClean="0">
                <a:solidFill>
                  <a:srgbClr val="000000"/>
                </a:solidFill>
              </a:rPr>
              <a:t>sua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apresentação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em</a:t>
            </a:r>
            <a:r>
              <a:rPr lang="en-CA" altLang="pt-BR" dirty="0" smtClean="0">
                <a:solidFill>
                  <a:srgbClr val="000000"/>
                </a:solidFill>
              </a:rPr>
              <a:t> PPT.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CA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CA" altLang="pt-BR" b="1" dirty="0" smtClean="0">
                <a:solidFill>
                  <a:srgbClr val="000000"/>
                </a:solidFill>
              </a:rPr>
              <a:t> </a:t>
            </a:r>
            <a:r>
              <a:rPr lang="en-CA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CA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CA" altLang="pt-BR" dirty="0" err="1" smtClean="0">
                <a:solidFill>
                  <a:srgbClr val="000000"/>
                </a:solidFill>
              </a:rPr>
              <a:t>Vamos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começar</a:t>
            </a:r>
            <a:r>
              <a:rPr lang="en-CA" altLang="pt-BR" dirty="0" smtClean="0">
                <a:solidFill>
                  <a:srgbClr val="000000"/>
                </a:solidFill>
              </a:rPr>
              <a:t> com um </a:t>
            </a:r>
            <a:r>
              <a:rPr lang="en-CA" altLang="pt-BR" dirty="0" err="1" smtClean="0">
                <a:solidFill>
                  <a:srgbClr val="000000"/>
                </a:solidFill>
              </a:rPr>
              <a:t>vídeo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curto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que</a:t>
            </a:r>
            <a:r>
              <a:rPr lang="en-CA" altLang="pt-BR" dirty="0" smtClean="0">
                <a:solidFill>
                  <a:srgbClr val="000000"/>
                </a:solidFill>
              </a:rPr>
              <a:t> resume a </a:t>
            </a:r>
            <a:r>
              <a:rPr lang="en-CA" altLang="pt-BR" dirty="0" err="1" smtClean="0">
                <a:solidFill>
                  <a:srgbClr val="000000"/>
                </a:solidFill>
              </a:rPr>
              <a:t>nossa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apresentação</a:t>
            </a:r>
            <a:r>
              <a:rPr lang="en-CA" altLang="pt-BR" dirty="0" smtClean="0">
                <a:solidFill>
                  <a:srgbClr val="000000"/>
                </a:solidFill>
              </a:rPr>
              <a:t>. </a:t>
            </a:r>
            <a:r>
              <a:rPr lang="en-CA" altLang="pt-BR" dirty="0" err="1" smtClean="0">
                <a:solidFill>
                  <a:srgbClr val="000000"/>
                </a:solidFill>
              </a:rPr>
              <a:t>Depois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passaremos</a:t>
            </a:r>
            <a:r>
              <a:rPr lang="en-CA" altLang="pt-BR" dirty="0" smtClean="0">
                <a:solidFill>
                  <a:srgbClr val="000000"/>
                </a:solidFill>
              </a:rPr>
              <a:t> </a:t>
            </a:r>
            <a:r>
              <a:rPr lang="en-CA" altLang="pt-BR" dirty="0" err="1" smtClean="0">
                <a:solidFill>
                  <a:srgbClr val="000000"/>
                </a:solidFill>
              </a:rPr>
              <a:t>para</a:t>
            </a:r>
            <a:r>
              <a:rPr lang="en-CA" altLang="pt-BR" dirty="0" smtClean="0">
                <a:solidFill>
                  <a:srgbClr val="000000"/>
                </a:solidFill>
              </a:rPr>
              <a:t> a </a:t>
            </a:r>
            <a:r>
              <a:rPr lang="en-CA" altLang="pt-BR" dirty="0" err="1" smtClean="0">
                <a:solidFill>
                  <a:srgbClr val="000000"/>
                </a:solidFill>
              </a:rPr>
              <a:t>apresentação</a:t>
            </a:r>
            <a:r>
              <a:rPr lang="en-CA" altLang="pt-BR" dirty="0" smtClean="0">
                <a:solidFill>
                  <a:srgbClr val="000000"/>
                </a:solidFill>
              </a:rPr>
              <a:t>.  </a:t>
            </a:r>
            <a:endParaRPr lang="pt-BR" altLang="pt-B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89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hape 610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06498" name="Shape 61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(colleges)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ampla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variedade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campos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profissionais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administração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agricultura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produtos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agrícolas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alimentícios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serviços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sociais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redes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difusão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jornalismo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hotelaria</a:t>
            </a:r>
            <a:r>
              <a:rPr lang="en-US" altLang="pt-BR" dirty="0" smtClean="0">
                <a:solidFill>
                  <a:srgbClr val="000000"/>
                </a:solidFill>
              </a:rPr>
              <a:t>, design,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ciências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engenharia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meio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línguas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Exemplos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nanotecnologia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energia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alternativa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água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resíduos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serviços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emergenciais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enfermagem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policiamento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comunitário</a:t>
            </a:r>
            <a:r>
              <a:rPr lang="en-US" altLang="pt-BR" dirty="0" smtClean="0">
                <a:solidFill>
                  <a:srgbClr val="000000"/>
                </a:solidFill>
              </a:rPr>
              <a:t>, CAD-CAM, GIS…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Inúmeros</a:t>
            </a:r>
            <a:r>
              <a:rPr lang="en-US" altLang="pt-BR" dirty="0" smtClean="0">
                <a:solidFill>
                  <a:srgbClr val="000000"/>
                </a:solidFill>
              </a:rPr>
              <a:t> “colleges” e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Alimentos e </a:t>
            </a:r>
            <a:r>
              <a:rPr lang="en-US" altLang="pt-BR" dirty="0" err="1" smtClean="0">
                <a:solidFill>
                  <a:srgbClr val="000000"/>
                </a:solidFill>
              </a:rPr>
              <a:t>Bebidas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Hotéis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Restaurantes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Apreciação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Vinhos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Culinárias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perto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empresas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indústrias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assegurar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sejam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relevantes</a:t>
            </a:r>
            <a:r>
              <a:rPr lang="en-US" altLang="pt-BR" dirty="0" smtClean="0">
                <a:solidFill>
                  <a:srgbClr val="000000"/>
                </a:solidFill>
              </a:rPr>
              <a:t> para o </a:t>
            </a:r>
            <a:r>
              <a:rPr lang="en-US" altLang="pt-BR" dirty="0" err="1" smtClean="0">
                <a:solidFill>
                  <a:srgbClr val="000000"/>
                </a:solidFill>
              </a:rPr>
              <a:t>mercado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tranformação</a:t>
            </a:r>
            <a:r>
              <a:rPr lang="en-US" altLang="pt-BR" dirty="0" smtClean="0">
                <a:solidFill>
                  <a:srgbClr val="000000"/>
                </a:solidFill>
              </a:rPr>
              <a:t> e para as </a:t>
            </a:r>
            <a:r>
              <a:rPr lang="en-US" altLang="pt-BR" dirty="0" err="1" smtClean="0">
                <a:solidFill>
                  <a:srgbClr val="000000"/>
                </a:solidFill>
              </a:rPr>
              <a:t>necessidades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empregadores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campi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encontrados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1.000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comunidades</a:t>
            </a:r>
            <a:r>
              <a:rPr lang="en-US" altLang="pt-BR" b="1" dirty="0" smtClean="0">
                <a:solidFill>
                  <a:srgbClr val="000000"/>
                </a:solidFill>
              </a:rPr>
              <a:t>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oferecendo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de 8.000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indicadores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sucesso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Média</a:t>
            </a:r>
            <a:r>
              <a:rPr lang="en-US" altLang="pt-BR" dirty="0" smtClean="0">
                <a:solidFill>
                  <a:srgbClr val="000000"/>
                </a:solidFill>
              </a:rPr>
              <a:t> de 90%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conseguem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dentro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formatura</a:t>
            </a:r>
            <a:r>
              <a:rPr lang="en-US" altLang="pt-BR" dirty="0" smtClean="0">
                <a:solidFill>
                  <a:srgbClr val="000000"/>
                </a:solidFill>
              </a:rPr>
              <a:t>, e 93% dos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empregadores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satisfeitos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- 22% dos </a:t>
            </a:r>
            <a:r>
              <a:rPr lang="en-US" altLang="pt-BR" dirty="0" err="1" smtClean="0">
                <a:solidFill>
                  <a:srgbClr val="000000"/>
                </a:solidFill>
              </a:rPr>
              <a:t>alunos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têm</a:t>
            </a:r>
            <a:r>
              <a:rPr lang="en-US" altLang="pt-BR" dirty="0" smtClean="0">
                <a:solidFill>
                  <a:srgbClr val="000000"/>
                </a:solidFill>
              </a:rPr>
              <a:t> diplomas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dirty="0" smtClean="0">
                <a:solidFill>
                  <a:srgbClr val="000000"/>
                </a:solidFill>
              </a:rPr>
              <a:t> (degrees) 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universitários</a:t>
            </a:r>
            <a:r>
              <a:rPr lang="en-US" altLang="pt-BR" dirty="0" smtClean="0">
                <a:solidFill>
                  <a:srgbClr val="000000"/>
                </a:solidFill>
              </a:rPr>
              <a:t>, mas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encontram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vão</a:t>
            </a:r>
            <a:r>
              <a:rPr lang="en-US" altLang="pt-BR" dirty="0" smtClean="0">
                <a:solidFill>
                  <a:srgbClr val="000000"/>
                </a:solidFill>
              </a:rPr>
              <a:t> para as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para um </a:t>
            </a:r>
            <a:r>
              <a:rPr lang="en-US" altLang="pt-BR" dirty="0" err="1" smtClean="0">
                <a:solidFill>
                  <a:srgbClr val="000000"/>
                </a:solidFill>
              </a:rPr>
              <a:t>ano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prático</a:t>
            </a:r>
            <a:r>
              <a:rPr lang="en-US" altLang="pt-BR" dirty="0" smtClean="0">
                <a:solidFill>
                  <a:srgbClr val="000000"/>
                </a:solidFill>
              </a:rPr>
              <a:t> que leva a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5560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603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604" name="Shape 60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colleges </a:t>
            </a:r>
            <a:r>
              <a:rPr lang="en-US" altLang="pt-BR" b="1" dirty="0" smtClean="0">
                <a:solidFill>
                  <a:srgbClr val="414141"/>
                </a:solidFill>
              </a:rPr>
              <a:t>(</a:t>
            </a:r>
            <a:r>
              <a:rPr lang="en-US" altLang="pt-BR" b="1" dirty="0" err="1" smtClean="0">
                <a:solidFill>
                  <a:srgbClr val="414141"/>
                </a:solidFill>
              </a:rPr>
              <a:t>faculdades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técnicas</a:t>
            </a:r>
            <a:r>
              <a:rPr lang="en-US" altLang="pt-BR" b="1" dirty="0" smtClean="0">
                <a:solidFill>
                  <a:srgbClr val="414141"/>
                </a:solidFill>
              </a:rPr>
              <a:t>)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também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podem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ser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conhecidos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como</a:t>
            </a:r>
            <a:r>
              <a:rPr lang="en-US" altLang="pt-BR" b="1" dirty="0" smtClean="0">
                <a:solidFill>
                  <a:srgbClr val="414141"/>
                </a:solidFill>
              </a:rPr>
              <a:t>:</a:t>
            </a:r>
            <a:endParaRPr lang="pt-BR" altLang="pt-BR" b="1" dirty="0" smtClean="0">
              <a:solidFill>
                <a:srgbClr val="41414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pt-BR" sz="1600" dirty="0" smtClean="0">
                <a:solidFill>
                  <a:srgbClr val="414141"/>
                </a:solidFill>
              </a:rPr>
              <a:t>Institutes of technology (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institutos</a:t>
            </a:r>
            <a:r>
              <a:rPr lang="en-US" altLang="pt-BR" sz="160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tecnológicos</a:t>
            </a:r>
            <a:r>
              <a:rPr lang="en-US" altLang="pt-BR" sz="1600" dirty="0" smtClean="0">
                <a:solidFill>
                  <a:srgbClr val="414141"/>
                </a:solidFill>
              </a:rPr>
              <a:t>)    </a:t>
            </a:r>
            <a:endParaRPr lang="pt-BR" altLang="pt-BR" sz="1600" dirty="0" smtClean="0">
              <a:solidFill>
                <a:srgbClr val="41414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pt-BR" sz="1600" dirty="0" smtClean="0">
                <a:solidFill>
                  <a:srgbClr val="FF0000"/>
                </a:solidFill>
              </a:rPr>
              <a:t>Community colleges (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faculdades</a:t>
            </a:r>
            <a:r>
              <a:rPr lang="en-US" altLang="pt-BR" sz="1600" dirty="0" smtClean="0">
                <a:solidFill>
                  <a:srgbClr val="FF0000"/>
                </a:solidFill>
              </a:rPr>
              <a:t> 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comunitárias</a:t>
            </a:r>
            <a:r>
              <a:rPr lang="en-US" altLang="pt-BR" sz="1600" dirty="0" smtClean="0">
                <a:solidFill>
                  <a:srgbClr val="FF0000"/>
                </a:solidFill>
              </a:rPr>
              <a:t>)</a:t>
            </a:r>
            <a:endParaRPr lang="pt-BR" altLang="pt-BR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179388" lvl="2" indent="-179388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pt-BR" sz="1600" dirty="0" smtClean="0">
                <a:solidFill>
                  <a:srgbClr val="414141"/>
                </a:solidFill>
              </a:rPr>
              <a:t>Polytechnics (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escolas</a:t>
            </a:r>
            <a:r>
              <a:rPr lang="en-US" altLang="pt-BR" sz="160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politécnicas</a:t>
            </a:r>
            <a:r>
              <a:rPr lang="en-US" altLang="pt-BR" sz="1600" dirty="0" smtClean="0">
                <a:solidFill>
                  <a:srgbClr val="414141"/>
                </a:solidFill>
              </a:rPr>
              <a:t>)</a:t>
            </a:r>
            <a:r>
              <a:rPr lang="en-US" dirty="0" smtClean="0"/>
              <a:t>		</a:t>
            </a:r>
            <a:r>
              <a:rPr dirty="0" smtClean="0"/>
              <a:t>   </a:t>
            </a:r>
            <a:endParaRPr lang="pt-BR" altLang="pt-BR" sz="1600" dirty="0" smtClean="0">
              <a:solidFill>
                <a:srgbClr val="41414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179388" lvl="2" indent="-179388"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pt-BR" sz="1600" dirty="0" smtClean="0">
                <a:solidFill>
                  <a:srgbClr val="FF0000"/>
                </a:solidFill>
              </a:rPr>
              <a:t>Colleges of applied arts and technology (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faculdades</a:t>
            </a:r>
            <a:r>
              <a:rPr lang="en-US" altLang="pt-BR" sz="1600" dirty="0" smtClean="0">
                <a:solidFill>
                  <a:srgbClr val="FF0000"/>
                </a:solidFill>
              </a:rPr>
              <a:t> de 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artes</a:t>
            </a:r>
            <a:r>
              <a:rPr lang="en-US" altLang="pt-BR" sz="1600" dirty="0" smtClean="0">
                <a:solidFill>
                  <a:srgbClr val="FF0000"/>
                </a:solidFill>
              </a:rPr>
              <a:t> 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aplicadas</a:t>
            </a:r>
            <a:r>
              <a:rPr lang="en-US" altLang="pt-BR" sz="1600" dirty="0" smtClean="0">
                <a:solidFill>
                  <a:srgbClr val="FF0000"/>
                </a:solidFill>
              </a:rPr>
              <a:t> e 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tecnologia</a:t>
            </a:r>
            <a:r>
              <a:rPr lang="en-US" altLang="pt-BR" sz="1600" dirty="0" smtClean="0">
                <a:solidFill>
                  <a:srgbClr val="FF0000"/>
                </a:solidFill>
              </a:rPr>
              <a:t>)</a:t>
            </a:r>
            <a:endParaRPr lang="pt-BR" altLang="pt-BR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1200"/>
              </a:spcBef>
              <a:buFontTx/>
              <a:buChar char="•"/>
            </a:pPr>
            <a:r>
              <a:rPr lang="en-US" altLang="pt-BR" sz="1600" dirty="0" smtClean="0">
                <a:solidFill>
                  <a:srgbClr val="414141"/>
                </a:solidFill>
              </a:rPr>
              <a:t>No Québec,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faculdades</a:t>
            </a:r>
            <a:r>
              <a:rPr lang="en-US" altLang="pt-BR" sz="1600" dirty="0" smtClean="0">
                <a:solidFill>
                  <a:srgbClr val="414141"/>
                </a:solidFill>
              </a:rPr>
              <a:t> de</a:t>
            </a:r>
            <a:r>
              <a:rPr lang="ja-JP" altLang="pt-BR" sz="1600" baseline="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ensino</a:t>
            </a:r>
            <a:r>
              <a:rPr lang="en-US" altLang="pt-BR" sz="160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geral</a:t>
            </a:r>
            <a:r>
              <a:rPr lang="en-US" altLang="pt-BR" sz="1600" dirty="0" smtClean="0">
                <a:solidFill>
                  <a:srgbClr val="414141"/>
                </a:solidFill>
              </a:rPr>
              <a:t> e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profissional</a:t>
            </a:r>
            <a:r>
              <a:rPr lang="en-US" altLang="pt-BR" sz="1600" dirty="0" smtClean="0">
                <a:solidFill>
                  <a:srgbClr val="414141"/>
                </a:solidFill>
              </a:rPr>
              <a:t> (CÉGEPs)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Eles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2 a </a:t>
            </a:r>
            <a:r>
              <a:rPr lang="en-US" altLang="pt-BR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formar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tecnólogos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gestores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prestadores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serviços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Esse</a:t>
            </a:r>
            <a:r>
              <a:rPr lang="en-US" altLang="pt-BR" dirty="0" smtClean="0">
                <a:solidFill>
                  <a:srgbClr val="000000"/>
                </a:solidFill>
              </a:rPr>
              <a:t> é o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negligenciado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maioria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levando</a:t>
            </a:r>
            <a:r>
              <a:rPr lang="en-US" altLang="pt-BR" dirty="0" smtClean="0">
                <a:solidFill>
                  <a:srgbClr val="000000"/>
                </a:solidFill>
              </a:rPr>
              <a:t> a um </a:t>
            </a:r>
            <a:r>
              <a:rPr lang="en-US" altLang="pt-BR" dirty="0" err="1" smtClean="0">
                <a:solidFill>
                  <a:srgbClr val="000000"/>
                </a:solidFill>
              </a:rPr>
              <a:t>desemprego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sistêmico</a:t>
            </a:r>
            <a:r>
              <a:rPr lang="en-US" altLang="pt-BR" dirty="0" smtClean="0">
                <a:solidFill>
                  <a:srgbClr val="000000"/>
                </a:solidFill>
              </a:rPr>
              <a:t> e à </a:t>
            </a:r>
            <a:r>
              <a:rPr lang="en-US" altLang="pt-BR" dirty="0" err="1" smtClean="0">
                <a:solidFill>
                  <a:srgbClr val="000000"/>
                </a:solidFill>
              </a:rPr>
              <a:t>falta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produtividade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exemplo</a:t>
            </a:r>
            <a:r>
              <a:rPr lang="en-US" altLang="pt-BR" dirty="0" smtClean="0">
                <a:solidFill>
                  <a:srgbClr val="000000"/>
                </a:solidFill>
              </a:rPr>
              <a:t> da Intel </a:t>
            </a:r>
            <a:r>
              <a:rPr lang="en-US" altLang="pt-BR" dirty="0" err="1" smtClean="0">
                <a:solidFill>
                  <a:srgbClr val="000000"/>
                </a:solidFill>
              </a:rPr>
              <a:t>Vietnã</a:t>
            </a:r>
            <a:r>
              <a:rPr lang="en-US" altLang="pt-BR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b="1" u="sng" dirty="0" smtClean="0">
                <a:solidFill>
                  <a:srgbClr val="000000"/>
                </a:solidFill>
              </a:rPr>
              <a:t>No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u="sng" dirty="0" smtClean="0">
                <a:solidFill>
                  <a:srgbClr val="000000"/>
                </a:solidFill>
              </a:rPr>
              <a:t>,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temos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7 a 8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técnicos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e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tecnólogos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para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cada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engenheiro</a:t>
            </a:r>
            <a:r>
              <a:rPr lang="en-US" altLang="pt-BR" b="1" dirty="0" smtClean="0">
                <a:solidFill>
                  <a:srgbClr val="000000"/>
                </a:solidFill>
              </a:rPr>
              <a:t>. 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muitos</a:t>
            </a:r>
            <a:r>
              <a:rPr lang="en-US" altLang="pt-BR" dirty="0" smtClean="0">
                <a:solidFill>
                  <a:srgbClr val="000000"/>
                </a:solidFill>
              </a:rPr>
              <a:t>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, é o </a:t>
            </a:r>
            <a:r>
              <a:rPr lang="en-US" altLang="pt-BR" dirty="0" err="1" smtClean="0">
                <a:solidFill>
                  <a:srgbClr val="000000"/>
                </a:solidFill>
              </a:rPr>
              <a:t>contrário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excessivamente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focados</a:t>
            </a:r>
            <a:r>
              <a:rPr lang="en-US" altLang="pt-BR" dirty="0" smtClean="0">
                <a:solidFill>
                  <a:srgbClr val="000000"/>
                </a:solidFill>
              </a:rPr>
              <a:t> no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baseline="0" dirty="0" err="1" smtClean="0">
                <a:solidFill>
                  <a:srgbClr val="000000"/>
                </a:solidFill>
              </a:rPr>
              <a:t>caminho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universitário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Descrição</a:t>
            </a:r>
            <a:r>
              <a:rPr lang="en-US" altLang="pt-BR" b="1" dirty="0" smtClean="0">
                <a:solidFill>
                  <a:srgbClr val="000000"/>
                </a:solidFill>
              </a:rPr>
              <a:t> das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credenciais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Applied Degrees (diplomas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aplicada</a:t>
            </a:r>
            <a:r>
              <a:rPr lang="en-US" altLang="pt-BR" b="1" dirty="0" smtClean="0">
                <a:solidFill>
                  <a:srgbClr val="000000"/>
                </a:solidFill>
              </a:rPr>
              <a:t>)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São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, mas com um </a:t>
            </a:r>
            <a:r>
              <a:rPr lang="en-US" altLang="pt-BR" dirty="0" err="1" smtClean="0">
                <a:solidFill>
                  <a:srgbClr val="000000"/>
                </a:solidFill>
              </a:rPr>
              <a:t>foco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área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específica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Design Industrial,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Negócios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E-Commerce,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Ciência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Construção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Estes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abertos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querem</a:t>
            </a:r>
            <a:r>
              <a:rPr lang="en-US" altLang="pt-BR" dirty="0" smtClean="0">
                <a:solidFill>
                  <a:srgbClr val="000000"/>
                </a:solidFill>
              </a:rPr>
              <a:t> um diploma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, mas com um </a:t>
            </a:r>
            <a:r>
              <a:rPr lang="en-US" altLang="pt-BR" dirty="0" err="1" smtClean="0">
                <a:solidFill>
                  <a:srgbClr val="000000"/>
                </a:solidFill>
              </a:rPr>
              <a:t>foco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aplicado</a:t>
            </a:r>
            <a:r>
              <a:rPr lang="en-US" altLang="pt-BR" dirty="0" smtClean="0">
                <a:solidFill>
                  <a:srgbClr val="000000"/>
                </a:solidFill>
              </a:rPr>
              <a:t> e no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Certificados</a:t>
            </a:r>
            <a:r>
              <a:rPr lang="en-US" altLang="pt-BR" b="1" dirty="0" smtClean="0">
                <a:solidFill>
                  <a:srgbClr val="000000"/>
                </a:solidFill>
              </a:rPr>
              <a:t> e diplomas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pós-graduação</a:t>
            </a:r>
            <a:endParaRPr lang="en-US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Diplomas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(colleges)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dirty="0" smtClean="0">
                <a:solidFill>
                  <a:srgbClr val="000000"/>
                </a:solidFill>
              </a:rPr>
              <a:t> para que o </a:t>
            </a:r>
            <a:r>
              <a:rPr lang="en-US" altLang="pt-BR" dirty="0" err="1" smtClean="0">
                <a:solidFill>
                  <a:srgbClr val="000000"/>
                </a:solidFill>
              </a:rPr>
              <a:t>aluno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possa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especializados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focados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industriais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levam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alta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empregabilidade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Exemplos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Genética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Energias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Renováveis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Mapeamento</a:t>
            </a:r>
            <a:r>
              <a:rPr lang="en-US" altLang="pt-BR" dirty="0" smtClean="0">
                <a:solidFill>
                  <a:srgbClr val="000000"/>
                </a:solidFill>
              </a:rPr>
              <a:t> Digital, </a:t>
            </a:r>
            <a:r>
              <a:rPr lang="en-US" altLang="pt-BR" dirty="0" err="1" smtClean="0">
                <a:solidFill>
                  <a:srgbClr val="000000"/>
                </a:solidFill>
              </a:rPr>
              <a:t>Empreendedorismo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Gráfica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Computacional</a:t>
            </a:r>
            <a:r>
              <a:rPr lang="en-US" altLang="pt-BR" dirty="0" smtClean="0">
                <a:solidFill>
                  <a:srgbClr val="000000"/>
                </a:solidFill>
              </a:rPr>
              <a:t> 3D, </a:t>
            </a:r>
            <a:r>
              <a:rPr lang="en-US" altLang="pt-BR" dirty="0" err="1" smtClean="0">
                <a:solidFill>
                  <a:srgbClr val="000000"/>
                </a:solidFill>
              </a:rPr>
              <a:t>Projeto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Jogos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Eletrônicos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Administração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Segurança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Redes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Gestão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Água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Muito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populares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inúmeros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encontram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devido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falta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Diplomas/diplomas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conjuntos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b="1" dirty="0" smtClean="0">
                <a:solidFill>
                  <a:srgbClr val="000000"/>
                </a:solidFill>
              </a:rPr>
              <a:t> (colleges)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Diplomas/diplomas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dirty="0" smtClean="0">
                <a:solidFill>
                  <a:srgbClr val="000000"/>
                </a:solidFill>
              </a:rPr>
              <a:t> (degrees) </a:t>
            </a:r>
            <a:r>
              <a:rPr lang="en-US" altLang="pt-BR" dirty="0" err="1" smtClean="0">
                <a:solidFill>
                  <a:srgbClr val="000000"/>
                </a:solidFill>
              </a:rPr>
              <a:t>conjuntos</a:t>
            </a:r>
            <a:r>
              <a:rPr lang="en-US" altLang="pt-BR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- 2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(college)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e 2 </a:t>
            </a:r>
            <a:r>
              <a:rPr lang="en-US" altLang="pt-BR" dirty="0" err="1" smtClean="0">
                <a:solidFill>
                  <a:srgbClr val="000000"/>
                </a:solidFill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Um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tipo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oferta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razoavelmente</a:t>
            </a:r>
            <a:r>
              <a:rPr lang="en-US" altLang="pt-BR" dirty="0" smtClean="0">
                <a:solidFill>
                  <a:srgbClr val="000000"/>
                </a:solidFill>
              </a:rPr>
              <a:t> novo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</a:t>
            </a:r>
            <a:r>
              <a:rPr lang="en-US" altLang="pt-BR" dirty="0" err="1" smtClean="0">
                <a:solidFill>
                  <a:srgbClr val="000000"/>
                </a:solidFill>
              </a:rPr>
              <a:t>Vantagens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turmas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menores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início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apoio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atividade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aplicada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prática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contratação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indústrias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ainda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pt-BR" dirty="0" err="1" smtClean="0">
                <a:solidFill>
                  <a:srgbClr val="000000"/>
                </a:solidFill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baixo</a:t>
            </a:r>
            <a:r>
              <a:rPr lang="en-US" altLang="pt-BR" dirty="0" smtClean="0">
                <a:solidFill>
                  <a:srgbClr val="000000"/>
                </a:solidFill>
              </a:rPr>
              <a:t> do que </a:t>
            </a:r>
            <a:r>
              <a:rPr lang="en-US" altLang="pt-BR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FF0000"/>
                </a:solidFill>
              </a:rPr>
              <a:t>Exemplos</a:t>
            </a:r>
            <a:r>
              <a:rPr lang="en-US" altLang="pt-BR" dirty="0" smtClean="0">
                <a:solidFill>
                  <a:srgbClr val="FF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Curso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Bacharelado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Tecnologia</a:t>
            </a:r>
            <a:r>
              <a:rPr lang="en-US" altLang="pt-BR" dirty="0" smtClean="0">
                <a:solidFill>
                  <a:srgbClr val="FF0000"/>
                </a:solidFill>
              </a:rPr>
              <a:t> - </a:t>
            </a:r>
            <a:r>
              <a:rPr lang="en-US" altLang="pt-BR" dirty="0" err="1" smtClean="0">
                <a:solidFill>
                  <a:srgbClr val="FF0000"/>
                </a:solidFill>
              </a:rPr>
              <a:t>Multimídia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Interativa</a:t>
            </a:r>
            <a:r>
              <a:rPr lang="en-US" altLang="pt-BR" dirty="0" smtClean="0">
                <a:solidFill>
                  <a:srgbClr val="FF0000"/>
                </a:solidFill>
              </a:rPr>
              <a:t> e Design </a:t>
            </a:r>
            <a:r>
              <a:rPr lang="en-US" altLang="pt-BR" dirty="0" err="1" smtClean="0">
                <a:solidFill>
                  <a:srgbClr val="FF0000"/>
                </a:solidFill>
              </a:rPr>
              <a:t>nas</a:t>
            </a:r>
            <a:r>
              <a:rPr lang="en-US" altLang="pt-BR" baseline="0" dirty="0" smtClean="0">
                <a:solidFill>
                  <a:srgbClr val="FF0000"/>
                </a:solidFill>
              </a:rPr>
              <a:t> </a:t>
            </a:r>
            <a:r>
              <a:rPr lang="en-US" altLang="pt-BR" baseline="0" dirty="0" err="1" smtClean="0">
                <a:solidFill>
                  <a:srgbClr val="FF0000"/>
                </a:solidFill>
              </a:rPr>
              <a:t>universidades</a:t>
            </a:r>
            <a:r>
              <a:rPr lang="en-US" altLang="pt-BR" baseline="0" dirty="0" smtClean="0">
                <a:solidFill>
                  <a:srgbClr val="FF0000"/>
                </a:solidFill>
              </a:rPr>
              <a:t> </a:t>
            </a:r>
            <a:r>
              <a:rPr lang="en-US" altLang="pt-BR" dirty="0" smtClean="0">
                <a:solidFill>
                  <a:srgbClr val="FF0000"/>
                </a:solidFill>
              </a:rPr>
              <a:t>de Algonquin e Carleton.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 O Centennial College </a:t>
            </a:r>
            <a:r>
              <a:rPr lang="en-US" altLang="pt-BR" dirty="0" err="1" smtClean="0">
                <a:solidFill>
                  <a:srgbClr val="FF0000"/>
                </a:solidFill>
              </a:rPr>
              <a:t>oferece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cinco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programas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conjuntos</a:t>
            </a:r>
            <a:r>
              <a:rPr lang="en-US" altLang="pt-BR" dirty="0" smtClean="0">
                <a:solidFill>
                  <a:srgbClr val="FF0000"/>
                </a:solidFill>
              </a:rPr>
              <a:t> com a </a:t>
            </a:r>
            <a:r>
              <a:rPr lang="en-US" altLang="pt-BR" dirty="0" err="1" smtClean="0">
                <a:solidFill>
                  <a:srgbClr val="FF0000"/>
                </a:solidFill>
              </a:rPr>
              <a:t>Universidade</a:t>
            </a:r>
            <a:r>
              <a:rPr lang="en-US" altLang="pt-BR" dirty="0" smtClean="0">
                <a:solidFill>
                  <a:srgbClr val="FF0000"/>
                </a:solidFill>
              </a:rPr>
              <a:t> de Toronto. </a:t>
            </a:r>
            <a:r>
              <a:rPr lang="en-US" altLang="pt-BR" dirty="0" err="1" smtClean="0">
                <a:solidFill>
                  <a:srgbClr val="FF0000"/>
                </a:solidFill>
              </a:rPr>
              <a:t>Eles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incluem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cursos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quatro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anos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Jornalismo</a:t>
            </a:r>
            <a:r>
              <a:rPr lang="en-US" altLang="pt-BR" dirty="0" smtClean="0">
                <a:solidFill>
                  <a:srgbClr val="FF0000"/>
                </a:solidFill>
              </a:rPr>
              <a:t>, </a:t>
            </a:r>
            <a:r>
              <a:rPr lang="en-US" altLang="pt-BR" dirty="0" err="1" smtClean="0">
                <a:solidFill>
                  <a:srgbClr val="FF0000"/>
                </a:solidFill>
              </a:rPr>
              <a:t>Estudos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Novas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Mídias</a:t>
            </a:r>
            <a:r>
              <a:rPr lang="en-US" altLang="pt-BR" dirty="0" smtClean="0">
                <a:solidFill>
                  <a:srgbClr val="FF0000"/>
                </a:solidFill>
              </a:rPr>
              <a:t>, </a:t>
            </a:r>
            <a:r>
              <a:rPr lang="en-US" altLang="pt-BR" dirty="0" err="1" smtClean="0">
                <a:solidFill>
                  <a:srgbClr val="FF0000"/>
                </a:solidFill>
              </a:rPr>
              <a:t>Paramedicina</a:t>
            </a:r>
            <a:r>
              <a:rPr lang="en-US" altLang="pt-BR" dirty="0" smtClean="0">
                <a:solidFill>
                  <a:srgbClr val="FF0000"/>
                </a:solidFill>
              </a:rPr>
              <a:t>, </a:t>
            </a:r>
            <a:r>
              <a:rPr lang="en-US" altLang="pt-BR" dirty="0" err="1" smtClean="0">
                <a:solidFill>
                  <a:srgbClr val="FF0000"/>
                </a:solidFill>
              </a:rPr>
              <a:t>Ciência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Ambiental</a:t>
            </a:r>
            <a:r>
              <a:rPr lang="en-US" altLang="pt-BR" dirty="0" smtClean="0">
                <a:solidFill>
                  <a:srgbClr val="FF0000"/>
                </a:solidFill>
              </a:rPr>
              <a:t> e </a:t>
            </a:r>
            <a:r>
              <a:rPr lang="en-US" altLang="pt-BR" dirty="0" err="1" smtClean="0">
                <a:solidFill>
                  <a:srgbClr val="FF0000"/>
                </a:solidFill>
              </a:rPr>
              <a:t>Tecnologia</a:t>
            </a:r>
            <a:r>
              <a:rPr lang="en-US" altLang="pt-BR" dirty="0" smtClean="0">
                <a:solidFill>
                  <a:srgbClr val="FF0000"/>
                </a:solidFill>
              </a:rPr>
              <a:t> e </a:t>
            </a:r>
            <a:r>
              <a:rPr lang="en-US" altLang="pt-BR" dirty="0" err="1" smtClean="0">
                <a:solidFill>
                  <a:srgbClr val="FF0000"/>
                </a:solidFill>
              </a:rPr>
              <a:t>Microbiologia</a:t>
            </a:r>
            <a:r>
              <a:rPr lang="en-US" altLang="pt-BR" dirty="0" smtClean="0">
                <a:solidFill>
                  <a:srgbClr val="FF0000"/>
                </a:solidFill>
              </a:rPr>
              <a:t> Industrial.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 O Seneca College </a:t>
            </a:r>
            <a:r>
              <a:rPr lang="en-US" altLang="pt-BR" dirty="0" err="1" smtClean="0">
                <a:solidFill>
                  <a:srgbClr val="FF0000"/>
                </a:solidFill>
              </a:rPr>
              <a:t>oferece</a:t>
            </a:r>
            <a:r>
              <a:rPr lang="en-US" altLang="pt-BR" dirty="0" smtClean="0">
                <a:solidFill>
                  <a:srgbClr val="FF0000"/>
                </a:solidFill>
              </a:rPr>
              <a:t> um </a:t>
            </a:r>
            <a:r>
              <a:rPr lang="en-US" altLang="pt-BR" dirty="0" err="1" smtClean="0">
                <a:solidFill>
                  <a:srgbClr val="FF0000"/>
                </a:solidFill>
              </a:rPr>
              <a:t>curso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Bacharelado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Ciências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Enfermagem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parceria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com a</a:t>
            </a:r>
            <a:r>
              <a:rPr lang="en-US" altLang="pt-BR" dirty="0" smtClean="0">
                <a:solidFill>
                  <a:srgbClr val="FF0000"/>
                </a:solidFill>
              </a:rPr>
              <a:t> York University.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O Red River College,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cooperação</a:t>
            </a:r>
            <a:r>
              <a:rPr lang="en-US" altLang="pt-BR" dirty="0" smtClean="0">
                <a:solidFill>
                  <a:srgbClr val="FF0000"/>
                </a:solidFill>
              </a:rPr>
              <a:t> com a </a:t>
            </a:r>
            <a:r>
              <a:rPr lang="en-US" altLang="pt-BR" dirty="0" err="1" smtClean="0">
                <a:solidFill>
                  <a:srgbClr val="FF0000"/>
                </a:solidFill>
              </a:rPr>
              <a:t>Universidade</a:t>
            </a:r>
            <a:r>
              <a:rPr lang="en-US" altLang="pt-BR" dirty="0" smtClean="0">
                <a:solidFill>
                  <a:srgbClr val="FF0000"/>
                </a:solidFill>
              </a:rPr>
              <a:t> de Winnipeg, </a:t>
            </a:r>
            <a:r>
              <a:rPr lang="en-US" altLang="pt-BR" dirty="0" err="1" smtClean="0">
                <a:solidFill>
                  <a:srgbClr val="FF0000"/>
                </a:solidFill>
              </a:rPr>
              <a:t>oferece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estudantes</a:t>
            </a:r>
            <a:r>
              <a:rPr lang="en-US" altLang="pt-BR" dirty="0" smtClean="0">
                <a:solidFill>
                  <a:srgbClr val="FF0000"/>
                </a:solidFill>
              </a:rPr>
              <a:t> a </a:t>
            </a:r>
            <a:r>
              <a:rPr lang="en-US" altLang="pt-BR" dirty="0" err="1" smtClean="0">
                <a:solidFill>
                  <a:srgbClr val="FF0000"/>
                </a:solidFill>
              </a:rPr>
              <a:t>oportunidade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uma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graduação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combinada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na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área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comunicação</a:t>
            </a:r>
            <a:r>
              <a:rPr lang="en-US" altLang="pt-BR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 O College of New Caledonia tem </a:t>
            </a:r>
            <a:r>
              <a:rPr lang="en-US" altLang="pt-BR" dirty="0" err="1" smtClean="0">
                <a:solidFill>
                  <a:srgbClr val="FF0000"/>
                </a:solidFill>
              </a:rPr>
              <a:t>acordos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transferências</a:t>
            </a:r>
            <a:r>
              <a:rPr lang="en-US" altLang="pt-BR" dirty="0" smtClean="0">
                <a:solidFill>
                  <a:srgbClr val="FF0000"/>
                </a:solidFill>
              </a:rPr>
              <a:t> com </a:t>
            </a:r>
            <a:r>
              <a:rPr lang="en-US" altLang="pt-BR" dirty="0" err="1" smtClean="0">
                <a:solidFill>
                  <a:srgbClr val="FF0000"/>
                </a:solidFill>
              </a:rPr>
              <a:t>várias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universidades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na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área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administração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empresas</a:t>
            </a:r>
            <a:r>
              <a:rPr lang="en-US" altLang="pt-BR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FF0000"/>
                </a:solidFill>
              </a:rPr>
              <a:t> </a:t>
            </a:r>
            <a:r>
              <a:rPr lang="en-US" altLang="pt-BR" dirty="0" err="1" smtClean="0">
                <a:solidFill>
                  <a:srgbClr val="FF0000"/>
                </a:solidFill>
              </a:rPr>
              <a:t>Estudantes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chineses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realizam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aperfeiçoamento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ESL, </a:t>
            </a:r>
            <a:r>
              <a:rPr lang="en-US" altLang="pt-BR" dirty="0" err="1" smtClean="0">
                <a:solidFill>
                  <a:srgbClr val="FF0000"/>
                </a:solidFill>
              </a:rPr>
              <a:t>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primeiros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dois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anos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um </a:t>
            </a:r>
            <a:r>
              <a:rPr lang="en-US" altLang="pt-BR" dirty="0" err="1" smtClean="0">
                <a:solidFill>
                  <a:srgbClr val="FF0000"/>
                </a:solidFill>
              </a:rPr>
              <a:t>curso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graduação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conjunto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faculdades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técnicas</a:t>
            </a:r>
            <a:r>
              <a:rPr lang="en-US" altLang="pt-BR" dirty="0" smtClean="0">
                <a:solidFill>
                  <a:srgbClr val="FF0000"/>
                </a:solidFill>
              </a:rPr>
              <a:t> e </a:t>
            </a:r>
            <a:r>
              <a:rPr lang="en-US" altLang="pt-BR" dirty="0" err="1" smtClean="0">
                <a:solidFill>
                  <a:srgbClr val="FF0000"/>
                </a:solidFill>
              </a:rPr>
              <a:t>depois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em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uma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universidade</a:t>
            </a:r>
            <a:r>
              <a:rPr lang="en-US" altLang="pt-BR" dirty="0" smtClean="0">
                <a:solidFill>
                  <a:srgbClr val="FF0000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677252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hape 628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08546" name="Shape 62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Considere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formado</a:t>
            </a:r>
            <a:r>
              <a:rPr lang="en-US" altLang="pt-BR" dirty="0" smtClean="0">
                <a:solidFill>
                  <a:srgbClr val="000000"/>
                </a:solidFill>
              </a:rPr>
              <a:t> com um diploma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Comunicação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Inglês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depois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obtém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certificado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(college)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área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Relações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Jornalismo</a:t>
            </a:r>
            <a:r>
              <a:rPr lang="en-US" altLang="pt-BR" dirty="0" smtClean="0">
                <a:solidFill>
                  <a:srgbClr val="000000"/>
                </a:solidFill>
              </a:rPr>
              <a:t> junto com um </a:t>
            </a:r>
            <a:r>
              <a:rPr lang="en-US" altLang="pt-BR" dirty="0" err="1" smtClean="0">
                <a:solidFill>
                  <a:srgbClr val="000000"/>
                </a:solidFill>
              </a:rPr>
              <a:t>estágio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combinação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excelente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vantagem</a:t>
            </a:r>
            <a:r>
              <a:rPr lang="en-US" altLang="pt-BR" dirty="0" smtClean="0">
                <a:solidFill>
                  <a:srgbClr val="000000"/>
                </a:solidFill>
              </a:rPr>
              <a:t>, e </a:t>
            </a:r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combinar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credenciais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diferentes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Combinações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semelhantes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ciências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administração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criando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um diploma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pequenos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campi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artes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liberais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destacar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crescer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acadêmicas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766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hape 634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09570" name="Shape 63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Caminho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vermelho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lang="en-US" altLang="pt-BR" b="0" dirty="0" smtClean="0">
                <a:solidFill>
                  <a:srgbClr val="000000"/>
                </a:solidFill>
              </a:rPr>
              <a:t>u</a:t>
            </a:r>
            <a:r>
              <a:rPr lang="en-US" altLang="pt-BR" dirty="0" smtClean="0">
                <a:solidFill>
                  <a:srgbClr val="000000"/>
                </a:solidFill>
              </a:rPr>
              <a:t>m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começar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Treinamento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Línguas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depois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continuar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frequentando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(college)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concluir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, o diploma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fazer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Bacherelado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o diploma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</a:t>
            </a:r>
            <a:r>
              <a:rPr lang="ja-JP" altLang="en-US" dirty="0" smtClean="0">
                <a:solidFill>
                  <a:srgbClr val="000000"/>
                </a:solidFill>
              </a:rPr>
              <a:t>, </a:t>
            </a: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escolher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entrar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diretamente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mercado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Caminho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laranja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lang="en-US" altLang="pt-BR" b="0" dirty="0" err="1" smtClean="0">
                <a:solidFill>
                  <a:srgbClr val="000000"/>
                </a:solidFill>
              </a:rPr>
              <a:t>e</a:t>
            </a:r>
            <a:r>
              <a:rPr lang="en-US" altLang="pt-BR" dirty="0" err="1" smtClean="0">
                <a:solidFill>
                  <a:srgbClr val="000000"/>
                </a:solidFill>
              </a:rPr>
              <a:t>ste</a:t>
            </a:r>
            <a:r>
              <a:rPr lang="en-US" altLang="pt-BR" dirty="0" smtClean="0">
                <a:solidFill>
                  <a:srgbClr val="000000"/>
                </a:solidFill>
              </a:rPr>
              <a:t> é um </a:t>
            </a:r>
            <a:r>
              <a:rPr lang="en-US" altLang="pt-BR" dirty="0" err="1" smtClean="0">
                <a:solidFill>
                  <a:srgbClr val="000000"/>
                </a:solidFill>
              </a:rPr>
              <a:t>caminho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tradicional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</a:rPr>
              <a:t> para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depois</a:t>
            </a:r>
            <a:r>
              <a:rPr lang="en-US" altLang="pt-BR" dirty="0" smtClean="0">
                <a:solidFill>
                  <a:srgbClr val="000000"/>
                </a:solidFill>
              </a:rPr>
              <a:t> para um </a:t>
            </a:r>
            <a:r>
              <a:rPr lang="en-US" altLang="pt-BR" dirty="0" err="1" smtClean="0">
                <a:solidFill>
                  <a:srgbClr val="000000"/>
                </a:solidFill>
              </a:rPr>
              <a:t>mestrado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doutorado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Caminho</a:t>
            </a:r>
            <a:r>
              <a:rPr dirty="0" smtClean="0"/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verde</a:t>
            </a:r>
            <a:r>
              <a:rPr lang="en-US" altLang="pt-BR" b="1" dirty="0" smtClean="0">
                <a:solidFill>
                  <a:srgbClr val="000000"/>
                </a:solidFill>
              </a:rPr>
              <a:t>: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começar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secundário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concluir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secundária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fazer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bacharelado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Depois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frequentar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um diploma </a:t>
            </a:r>
            <a:r>
              <a:rPr lang="en-US" altLang="pt-BR" dirty="0" err="1" smtClean="0">
                <a:solidFill>
                  <a:srgbClr val="000000"/>
                </a:solidFill>
              </a:rPr>
              <a:t>focado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carreira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um diploma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 de um </a:t>
            </a:r>
            <a:r>
              <a:rPr lang="en-US" altLang="pt-BR" dirty="0" err="1" smtClean="0">
                <a:solidFill>
                  <a:srgbClr val="000000"/>
                </a:solidFill>
              </a:rPr>
              <a:t>ano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buscam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treinamento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prático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carreiras</a:t>
            </a:r>
            <a:r>
              <a:rPr lang="en-US" altLang="pt-BR" dirty="0" smtClean="0">
                <a:solidFill>
                  <a:srgbClr val="000000"/>
                </a:solidFill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retornar</a:t>
            </a:r>
            <a:r>
              <a:rPr lang="en-US" altLang="pt-BR" dirty="0" smtClean="0">
                <a:solidFill>
                  <a:srgbClr val="000000"/>
                </a:solidFill>
              </a:rPr>
              <a:t> à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mestrado</a:t>
            </a:r>
            <a:r>
              <a:rPr lang="en-US" altLang="pt-BR" dirty="0" smtClean="0">
                <a:solidFill>
                  <a:srgbClr val="000000"/>
                </a:solidFill>
              </a:rPr>
              <a:t> antes de </a:t>
            </a:r>
            <a:r>
              <a:rPr lang="en-US" altLang="pt-BR" dirty="0" err="1" smtClean="0">
                <a:solidFill>
                  <a:srgbClr val="000000"/>
                </a:solidFill>
              </a:rPr>
              <a:t>entrar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mercado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857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hape 673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frequentemente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elegíveis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dentro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quanto</a:t>
            </a:r>
            <a:r>
              <a:rPr lang="en-US" altLang="pt-BR" dirty="0" smtClean="0">
                <a:solidFill>
                  <a:srgbClr val="000000"/>
                </a:solidFill>
              </a:rPr>
              <a:t> fora do campus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dependendo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educacional</a:t>
            </a:r>
            <a:r>
              <a:rPr lang="en-US" altLang="pt-BR" dirty="0" smtClean="0">
                <a:solidFill>
                  <a:srgbClr val="000000"/>
                </a:solidFill>
              </a:rPr>
              <a:t> e do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Isso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aplicarem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testarem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habilidades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reais</a:t>
            </a:r>
            <a:r>
              <a:rPr lang="en-US" altLang="pt-BR" dirty="0" smtClean="0">
                <a:solidFill>
                  <a:srgbClr val="000000"/>
                </a:solidFill>
              </a:rPr>
              <a:t>. De </a:t>
            </a:r>
            <a:r>
              <a:rPr lang="en-US" altLang="pt-BR" dirty="0" err="1" smtClean="0">
                <a:solidFill>
                  <a:srgbClr val="000000"/>
                </a:solidFill>
              </a:rPr>
              <a:t>fato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muitos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elaborados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colaboração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potenciais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empregadores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colocação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tempo integral que </a:t>
            </a:r>
            <a:r>
              <a:rPr lang="en-US" altLang="pt-BR" dirty="0" err="1" smtClean="0">
                <a:solidFill>
                  <a:srgbClr val="000000"/>
                </a:solidFill>
              </a:rPr>
              <a:t>obtiveram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têm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objetivo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formação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designada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poderão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b="1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 </a:t>
            </a:r>
            <a:r>
              <a:rPr lang="en-US" altLang="pt-BR" b="1" dirty="0" smtClean="0">
                <a:solidFill>
                  <a:srgbClr val="000000"/>
                </a:solidFill>
              </a:rPr>
              <a:t>no campus</a:t>
            </a:r>
            <a:r>
              <a:rPr lang="en-US" altLang="pt-BR" b="0" dirty="0" smtClean="0">
                <a:solidFill>
                  <a:srgbClr val="000000"/>
                </a:solidFill>
              </a:rPr>
              <a:t>;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 </a:t>
            </a:r>
            <a:r>
              <a:rPr lang="en-US" altLang="pt-BR" b="1" dirty="0" smtClean="0">
                <a:solidFill>
                  <a:srgbClr val="000000"/>
                </a:solidFill>
              </a:rPr>
              <a:t>fora do campus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20 horas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semana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sessão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acadêmica</a:t>
            </a:r>
            <a:r>
              <a:rPr lang="en-US" altLang="pt-BR" dirty="0" smtClean="0">
                <a:solidFill>
                  <a:srgbClr val="000000"/>
                </a:solidFill>
              </a:rPr>
              <a:t> regular e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tempo integral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intervalos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regularmente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desejam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participar</a:t>
            </a:r>
            <a:r>
              <a:rPr lang="en-US" altLang="pt-BR" dirty="0" smtClean="0">
                <a:solidFill>
                  <a:srgbClr val="000000"/>
                </a:solidFill>
              </a:rPr>
              <a:t> de um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estágio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combinado</a:t>
            </a:r>
            <a:r>
              <a:rPr lang="en-US" altLang="pt-BR" b="1" dirty="0" smtClean="0">
                <a:solidFill>
                  <a:srgbClr val="000000"/>
                </a:solidFill>
              </a:rPr>
              <a:t> (co-op)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mesma</a:t>
            </a:r>
            <a:r>
              <a:rPr lang="en-US" altLang="pt-BR" dirty="0" smtClean="0">
                <a:solidFill>
                  <a:srgbClr val="000000"/>
                </a:solidFill>
              </a:rPr>
              <a:t> forma que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Para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b="1" dirty="0" smtClean="0">
                <a:solidFill>
                  <a:srgbClr val="000000"/>
                </a:solidFill>
              </a:rPr>
              <a:t> se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formar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sob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b="1" dirty="0" smtClean="0">
                <a:solidFill>
                  <a:srgbClr val="000000"/>
                </a:solidFill>
              </a:rPr>
              <a:t>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b="1" dirty="0" smtClean="0">
                <a:solidFill>
                  <a:srgbClr val="000000"/>
                </a:solidFill>
              </a:rPr>
              <a:t> (PGWPP</a:t>
            </a:r>
            <a:r>
              <a:rPr lang="en-US" altLang="pt-BR" dirty="0" smtClean="0">
                <a:solidFill>
                  <a:srgbClr val="000000"/>
                </a:solidFill>
              </a:rPr>
              <a:t>). A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permite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que se </a:t>
            </a:r>
            <a:r>
              <a:rPr lang="en-US" altLang="pt-BR" dirty="0" err="1" smtClean="0">
                <a:solidFill>
                  <a:srgbClr val="000000"/>
                </a:solidFill>
              </a:rPr>
              <a:t>formaram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participante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valiosa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deseja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ficar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residente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permanente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b="1" dirty="0" smtClean="0">
                <a:solidFill>
                  <a:srgbClr val="000000"/>
                </a:solidFill>
              </a:rPr>
              <a:t>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vários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1F497D"/>
                </a:solidFill>
              </a:rPr>
              <a:t>programas</a:t>
            </a:r>
            <a:r>
              <a:rPr lang="en-US" altLang="pt-BR" b="1" dirty="0" smtClean="0">
                <a:solidFill>
                  <a:srgbClr val="1F497D"/>
                </a:solidFill>
              </a:rPr>
              <a:t> de </a:t>
            </a:r>
            <a:r>
              <a:rPr lang="en-US" altLang="pt-BR" b="1" dirty="0" err="1" smtClean="0">
                <a:solidFill>
                  <a:srgbClr val="1F497D"/>
                </a:solidFill>
              </a:rPr>
              <a:t>imigração</a:t>
            </a:r>
            <a:r>
              <a:rPr lang="en-US" altLang="pt-BR" b="1" dirty="0" smtClean="0">
                <a:solidFill>
                  <a:srgbClr val="1F497D"/>
                </a:solidFill>
              </a:rPr>
              <a:t> </a:t>
            </a:r>
            <a:r>
              <a:rPr lang="en-US" altLang="pt-BR" b="1" dirty="0" err="1" smtClean="0">
                <a:solidFill>
                  <a:srgbClr val="1F497D"/>
                </a:solidFill>
              </a:rPr>
              <a:t>interessantes</a:t>
            </a:r>
            <a:r>
              <a:rPr lang="en-US" altLang="pt-BR" b="1" dirty="0" smtClean="0">
                <a:solidFill>
                  <a:srgbClr val="1F497D"/>
                </a:solidFill>
              </a:rPr>
              <a:t> para </a:t>
            </a:r>
            <a:r>
              <a:rPr lang="en-US" altLang="pt-BR" b="1" dirty="0" err="1" smtClean="0">
                <a:solidFill>
                  <a:srgbClr val="1F497D"/>
                </a:solidFill>
              </a:rPr>
              <a:t>graduados</a:t>
            </a:r>
            <a:r>
              <a:rPr lang="en-US" altLang="pt-BR" b="1" dirty="0" smtClean="0">
                <a:solidFill>
                  <a:srgbClr val="1F497D"/>
                </a:solidFill>
              </a:rPr>
              <a:t> </a:t>
            </a:r>
            <a:r>
              <a:rPr lang="en-US" altLang="pt-BR" b="1" dirty="0" err="1" smtClean="0">
                <a:solidFill>
                  <a:srgbClr val="1F497D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</a:rPr>
              <a:t> um com </a:t>
            </a:r>
            <a:r>
              <a:rPr lang="en-US" altLang="pt-BR" dirty="0" err="1" smtClean="0">
                <a:solidFill>
                  <a:srgbClr val="000000"/>
                </a:solidFill>
              </a:rPr>
              <a:t>exigências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próprias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1F497D"/>
                </a:solidFill>
              </a:rPr>
              <a:t>particularmente</a:t>
            </a:r>
            <a:r>
              <a:rPr lang="en-US" altLang="pt-BR" dirty="0" smtClean="0">
                <a:solidFill>
                  <a:srgbClr val="1F497D"/>
                </a:solidFill>
              </a:rPr>
              <a:t> o</a:t>
            </a:r>
            <a:r>
              <a:rPr lang="en-US" altLang="pt-BR" b="1" dirty="0" smtClean="0">
                <a:solidFill>
                  <a:srgbClr val="1F497D"/>
                </a:solidFill>
              </a:rPr>
              <a:t> Canadian Experience Class.</a:t>
            </a:r>
            <a:r>
              <a:rPr lang="en-US" altLang="pt-BR" dirty="0" smtClean="0">
                <a:solidFill>
                  <a:srgbClr val="1F497D"/>
                </a:solidFill>
              </a:rPr>
              <a:t> Se </a:t>
            </a:r>
            <a:r>
              <a:rPr lang="en-US" altLang="pt-BR" dirty="0" err="1" smtClean="0">
                <a:solidFill>
                  <a:srgbClr val="1F497D"/>
                </a:solidFill>
              </a:rPr>
              <a:t>você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tiver</a:t>
            </a:r>
            <a:r>
              <a:rPr lang="en-US" altLang="pt-BR" dirty="0" smtClean="0">
                <a:solidFill>
                  <a:srgbClr val="1F497D"/>
                </a:solidFill>
              </a:rPr>
              <a:t> um diploma </a:t>
            </a:r>
            <a:r>
              <a:rPr lang="en-US" altLang="pt-BR" dirty="0" err="1" smtClean="0">
                <a:solidFill>
                  <a:srgbClr val="1F497D"/>
                </a:solidFill>
              </a:rPr>
              <a:t>acadêmico</a:t>
            </a:r>
            <a:r>
              <a:rPr lang="en-US" altLang="pt-BR" dirty="0" smtClean="0">
                <a:solidFill>
                  <a:srgbClr val="1F497D"/>
                </a:solidFill>
              </a:rPr>
              <a:t> (degree) e/</a:t>
            </a:r>
            <a:r>
              <a:rPr lang="en-US" altLang="pt-BR" dirty="0" err="1" smtClean="0">
                <a:solidFill>
                  <a:srgbClr val="1F497D"/>
                </a:solidFill>
              </a:rPr>
              <a:t>ou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experiência</a:t>
            </a:r>
            <a:r>
              <a:rPr lang="en-US" altLang="pt-BR" dirty="0" smtClean="0">
                <a:solidFill>
                  <a:srgbClr val="1F497D"/>
                </a:solidFill>
              </a:rPr>
              <a:t> de </a:t>
            </a:r>
            <a:r>
              <a:rPr lang="en-US" altLang="pt-BR" dirty="0" err="1" smtClean="0">
                <a:solidFill>
                  <a:srgbClr val="1F497D"/>
                </a:solidFill>
              </a:rPr>
              <a:t>trabalho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em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uma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habilidade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comercial</a:t>
            </a:r>
            <a:r>
              <a:rPr lang="en-US" altLang="pt-BR" dirty="0" smtClean="0">
                <a:solidFill>
                  <a:srgbClr val="1F497D"/>
                </a:solidFill>
              </a:rPr>
              <a:t>, </a:t>
            </a:r>
            <a:r>
              <a:rPr lang="en-US" altLang="pt-BR" dirty="0" err="1" smtClean="0">
                <a:solidFill>
                  <a:srgbClr val="1F497D"/>
                </a:solidFill>
              </a:rPr>
              <a:t>ocupação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profissional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ou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técnica</a:t>
            </a:r>
            <a:r>
              <a:rPr lang="en-US" altLang="pt-BR" dirty="0" smtClean="0">
                <a:solidFill>
                  <a:srgbClr val="1F497D"/>
                </a:solidFill>
              </a:rPr>
              <a:t> no </a:t>
            </a:r>
            <a:r>
              <a:rPr lang="en-US" altLang="pt-BR" dirty="0" err="1" smtClean="0">
                <a:solidFill>
                  <a:srgbClr val="1F497D"/>
                </a:solidFill>
              </a:rPr>
              <a:t>Canadá</a:t>
            </a:r>
            <a:r>
              <a:rPr lang="en-US" altLang="pt-BR" dirty="0" smtClean="0">
                <a:solidFill>
                  <a:srgbClr val="1F497D"/>
                </a:solidFill>
              </a:rPr>
              <a:t>, </a:t>
            </a:r>
            <a:r>
              <a:rPr lang="en-US" altLang="pt-BR" dirty="0" err="1" smtClean="0">
                <a:solidFill>
                  <a:srgbClr val="1F497D"/>
                </a:solidFill>
              </a:rPr>
              <a:t>esse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programa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pode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ajudá</a:t>
            </a:r>
            <a:r>
              <a:rPr lang="en-US" altLang="pt-BR" dirty="0" smtClean="0">
                <a:solidFill>
                  <a:srgbClr val="1F497D"/>
                </a:solidFill>
              </a:rPr>
              <a:t>-lo a </a:t>
            </a:r>
            <a:r>
              <a:rPr lang="en-US" altLang="pt-BR" dirty="0" err="1" smtClean="0">
                <a:solidFill>
                  <a:srgbClr val="1F497D"/>
                </a:solidFill>
              </a:rPr>
              <a:t>imigrar</a:t>
            </a:r>
            <a:r>
              <a:rPr lang="en-US" altLang="pt-BR" dirty="0" smtClean="0">
                <a:solidFill>
                  <a:srgbClr val="1F497D"/>
                </a:solidFill>
              </a:rPr>
              <a:t> </a:t>
            </a:r>
            <a:r>
              <a:rPr lang="en-US" altLang="pt-BR" dirty="0" err="1" smtClean="0">
                <a:solidFill>
                  <a:srgbClr val="1F497D"/>
                </a:solidFill>
              </a:rPr>
              <a:t>permanentemente</a:t>
            </a:r>
            <a:r>
              <a:rPr lang="en-US" altLang="pt-BR" dirty="0" smtClean="0">
                <a:solidFill>
                  <a:srgbClr val="1F497D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  </a:t>
            </a:r>
          </a:p>
          <a:p>
            <a:pPr eaLnBrk="1" hangingPunct="1"/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 </a:t>
            </a:r>
            <a:r>
              <a:rPr lang="en-US" altLang="pt-BR" u="sng" dirty="0" err="1" smtClean="0">
                <a:solidFill>
                  <a:srgbClr val="0000FF"/>
                </a:solidFill>
                <a:hlinkClick r:id="rId3"/>
              </a:rPr>
              <a:t>elegível</a:t>
            </a:r>
            <a:r>
              <a:rPr lang="en-US" altLang="pt-BR" dirty="0" smtClean="0">
                <a:solidFill>
                  <a:srgbClr val="000000"/>
                </a:solidFill>
              </a:rPr>
              <a:t> para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estadia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permanente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sob o </a:t>
            </a:r>
            <a:r>
              <a:rPr lang="en-US" altLang="pt-BR" u="sng" dirty="0" smtClean="0">
                <a:solidFill>
                  <a:srgbClr val="0000FF"/>
                </a:solidFill>
                <a:hlinkClick r:id="rId4"/>
              </a:rPr>
              <a:t>Express Entry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altLang="pt-BR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qualificar</a:t>
            </a:r>
            <a:r>
              <a:rPr lang="en-US" altLang="pt-BR" dirty="0" smtClean="0">
                <a:solidFill>
                  <a:srgbClr val="000000"/>
                </a:solidFill>
              </a:rPr>
              <a:t> para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imigração</a:t>
            </a:r>
            <a:r>
              <a:rPr lang="en-US" altLang="pt-BR" dirty="0" smtClean="0">
                <a:solidFill>
                  <a:srgbClr val="000000"/>
                </a:solidFill>
              </a:rPr>
              <a:t>; a </a:t>
            </a:r>
            <a:r>
              <a:rPr lang="en-US" altLang="pt-BR" u="sng" dirty="0" err="1" smtClean="0">
                <a:solidFill>
                  <a:srgbClr val="0000FF"/>
                </a:solidFill>
                <a:hlinkClick r:id="rId5"/>
              </a:rPr>
              <a:t>ferramenta</a:t>
            </a:r>
            <a:r>
              <a:rPr lang="en-US" altLang="pt-BR" u="sng" dirty="0" smtClean="0">
                <a:solidFill>
                  <a:srgbClr val="0000FF"/>
                </a:solidFill>
                <a:hlinkClick r:id="rId5"/>
              </a:rPr>
              <a:t> Come to Canada</a:t>
            </a:r>
            <a:r>
              <a:rPr lang="en-US" altLang="pt-BR" u="sng" dirty="0" smtClean="0">
                <a:solidFill>
                  <a:srgbClr val="0000FF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é um </a:t>
            </a:r>
            <a:r>
              <a:rPr lang="en-US" altLang="pt-BR" dirty="0" err="1" smtClean="0">
                <a:solidFill>
                  <a:srgbClr val="000000"/>
                </a:solidFill>
              </a:rPr>
              <a:t>bom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recurso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quem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deseja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explorar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permanência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1F497D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Para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detalhadas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elegibilidade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visite</a:t>
            </a:r>
            <a:r>
              <a:rPr lang="en-US" altLang="pt-BR" dirty="0" smtClean="0">
                <a:solidFill>
                  <a:srgbClr val="000000"/>
                </a:solidFill>
              </a:rPr>
              <a:t> o site da CIC, </a:t>
            </a:r>
            <a:r>
              <a:rPr lang="en-US" altLang="pt-BR" dirty="0" err="1" smtClean="0">
                <a:solidFill>
                  <a:srgbClr val="000000"/>
                </a:solidFill>
              </a:rPr>
              <a:t>dentro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seção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smtClean="0">
                <a:solidFill>
                  <a:srgbClr val="000000"/>
                </a:solidFill>
              </a:rPr>
              <a:t>study in Canada</a:t>
            </a:r>
            <a:r>
              <a:rPr lang="ja-JP" altLang="en-US" dirty="0" smtClean="0">
                <a:solidFill>
                  <a:srgbClr val="000000"/>
                </a:solidFill>
              </a:rPr>
              <a:t>”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estude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), </a:t>
            </a:r>
            <a:r>
              <a:rPr lang="ja-JP" altLang="en-US" dirty="0" smtClean="0">
                <a:solidFill>
                  <a:srgbClr val="000000"/>
                </a:solidFill>
              </a:rPr>
              <a:t>“</a:t>
            </a:r>
            <a:r>
              <a:rPr lang="en-US" altLang="pt-BR" dirty="0" smtClean="0">
                <a:solidFill>
                  <a:srgbClr val="000000"/>
                </a:solidFill>
              </a:rPr>
              <a:t>Work while/after your studies</a:t>
            </a:r>
            <a:r>
              <a:rPr lang="ja-JP" altLang="en-US" dirty="0" smtClean="0">
                <a:solidFill>
                  <a:srgbClr val="000000"/>
                </a:solidFill>
              </a:rPr>
              <a:t>”</a:t>
            </a:r>
            <a:r>
              <a:rPr lang="en-US" altLang="pt-BR" dirty="0" smtClean="0">
                <a:solidFill>
                  <a:srgbClr val="000000"/>
                </a:solidFill>
              </a:rPr>
              <a:t>(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).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53574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hape 679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680" name="Shape 68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endParaRPr lang="pt-BR" altLang="pt-BR" sz="8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800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300" dirty="0" err="1" smtClean="0">
                <a:solidFill>
                  <a:srgbClr val="000000"/>
                </a:solidFill>
              </a:rPr>
              <a:t>Aqui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tabela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resumida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possibilidades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tipo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300" dirty="0" smtClean="0">
                <a:solidFill>
                  <a:srgbClr val="000000"/>
                </a:solidFill>
              </a:rPr>
              <a:t>.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pode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ver</a:t>
            </a:r>
            <a:r>
              <a:rPr lang="en-US" altLang="pt-BR" sz="1300" dirty="0" smtClean="0">
                <a:solidFill>
                  <a:srgbClr val="000000"/>
                </a:solidFill>
              </a:rPr>
              <a:t> que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sz="1300" dirty="0" smtClean="0">
                <a:solidFill>
                  <a:srgbClr val="000000"/>
                </a:solidFill>
              </a:rPr>
              <a:t> as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sz="1300" dirty="0" smtClean="0">
                <a:solidFill>
                  <a:srgbClr val="000000"/>
                </a:solidFill>
              </a:rPr>
              <a:t> (colleges)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privadas</a:t>
            </a:r>
            <a:r>
              <a:rPr lang="en-US" altLang="pt-BR" sz="1300" dirty="0" smtClean="0">
                <a:solidFill>
                  <a:srgbClr val="000000"/>
                </a:solidFill>
              </a:rPr>
              <a:t> 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têm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limitações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termos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os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sz="13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300" dirty="0" smtClean="0">
                <a:solidFill>
                  <a:srgbClr val="000000"/>
                </a:solidFill>
              </a:rPr>
              <a:t>A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sz="1300" dirty="0" smtClean="0">
                <a:solidFill>
                  <a:srgbClr val="000000"/>
                </a:solidFill>
              </a:rPr>
              <a:t> a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sz="1300" dirty="0" smtClean="0">
                <a:solidFill>
                  <a:srgbClr val="000000"/>
                </a:solidFill>
              </a:rPr>
              <a:t> (PGWPP)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permite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permanecerem</a:t>
            </a:r>
            <a:r>
              <a:rPr lang="en-US" altLang="pt-BR" sz="1300" dirty="0" smtClean="0">
                <a:solidFill>
                  <a:srgbClr val="000000"/>
                </a:solidFill>
              </a:rPr>
              <a:t> 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trabalharem</a:t>
            </a:r>
            <a:r>
              <a:rPr lang="en-US" altLang="pt-BR" sz="1300" dirty="0" smtClean="0">
                <a:solidFill>
                  <a:srgbClr val="000000"/>
                </a:solidFill>
              </a:rPr>
              <a:t> no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até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anos</a:t>
            </a:r>
            <a:r>
              <a:rPr lang="en-US" altLang="pt-BR" sz="1300" dirty="0" smtClean="0">
                <a:solidFill>
                  <a:srgbClr val="000000"/>
                </a:solidFill>
              </a:rPr>
              <a:t>; a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sz="1300" dirty="0" smtClean="0">
                <a:solidFill>
                  <a:srgbClr val="000000"/>
                </a:solidFill>
              </a:rPr>
              <a:t> de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adquirida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ajuda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os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sz="1300" dirty="0" smtClean="0">
                <a:solidFill>
                  <a:srgbClr val="000000"/>
                </a:solidFill>
              </a:rPr>
              <a:t> a se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qualificarem</a:t>
            </a:r>
            <a:r>
              <a:rPr lang="en-US" altLang="pt-BR" sz="1300" dirty="0" smtClean="0">
                <a:solidFill>
                  <a:srgbClr val="000000"/>
                </a:solidFill>
              </a:rPr>
              <a:t> para a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residência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permanente</a:t>
            </a:r>
            <a:r>
              <a:rPr lang="en-US" altLang="pt-BR" sz="1300" dirty="0" smtClean="0">
                <a:solidFill>
                  <a:srgbClr val="000000"/>
                </a:solidFill>
              </a:rPr>
              <a:t> no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3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3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3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3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300" b="1" dirty="0" err="1" smtClean="0">
                <a:solidFill>
                  <a:srgbClr val="000000"/>
                </a:solidFill>
              </a:rPr>
              <a:t>Responsivo</a:t>
            </a:r>
            <a:r>
              <a:rPr lang="en-US" altLang="pt-BR" sz="1300" b="1" dirty="0" smtClean="0">
                <a:solidFill>
                  <a:srgbClr val="000000"/>
                </a:solidFill>
              </a:rPr>
              <a:t> -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verificadas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300" dirty="0" smtClean="0">
                <a:solidFill>
                  <a:srgbClr val="000000"/>
                </a:solidFill>
              </a:rPr>
              <a:t> </a:t>
            </a:r>
            <a:r>
              <a:rPr lang="en-US" altLang="pt-BR" sz="1300" u="sng" dirty="0" smtClean="0">
                <a:solidFill>
                  <a:srgbClr val="0000FF"/>
                </a:solidFill>
                <a:hlinkClick r:id="rId3"/>
              </a:rPr>
              <a:t>http://www.cic.gc.ca/english/study/work.asp</a:t>
            </a:r>
            <a:r>
              <a:rPr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pt-BR" altLang="pt-BR" sz="8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b="1" dirty="0" err="1" smtClean="0">
                <a:solidFill>
                  <a:srgbClr val="000000"/>
                </a:solidFill>
              </a:rPr>
              <a:t>Trabalhe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no Campus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pós-secundários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tempo integral;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envolvidos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tempo integral;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 (college)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collège</a:t>
            </a:r>
            <a:r>
              <a:rPr lang="en-US" altLang="pt-BR" sz="1000" dirty="0" smtClean="0">
                <a:solidFill>
                  <a:srgbClr val="000000"/>
                </a:solidFill>
              </a:rPr>
              <a:t> d</a:t>
            </a:r>
            <a:r>
              <a:rPr lang="ja-JP" altLang="en-US" sz="1000" dirty="0" smtClean="0">
                <a:solidFill>
                  <a:srgbClr val="000000"/>
                </a:solidFill>
              </a:rPr>
              <a:t>’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enseignement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général</a:t>
            </a:r>
            <a:r>
              <a:rPr lang="en-US" altLang="pt-BR" sz="1000" dirty="0" smtClean="0">
                <a:solidFill>
                  <a:srgbClr val="000000"/>
                </a:solidFill>
              </a:rPr>
              <a:t> et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professionnel</a:t>
            </a:r>
            <a:r>
              <a:rPr lang="en-US" altLang="pt-BR" sz="1000" dirty="0" smtClean="0">
                <a:solidFill>
                  <a:srgbClr val="000000"/>
                </a:solidFill>
              </a:rPr>
              <a:t> (CEGEP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geral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sz="1000" dirty="0" smtClean="0">
                <a:solidFill>
                  <a:srgbClr val="000000"/>
                </a:solidFill>
              </a:rPr>
              <a:t>) no Quebec;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en-US" altLang="pt-BR" sz="10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opera sob 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mesmas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regras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regulações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recebe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pelo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sz="1000" dirty="0" smtClean="0">
                <a:solidFill>
                  <a:srgbClr val="000000"/>
                </a:solidFill>
              </a:rPr>
              <a:t> 50%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financiamento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operações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partir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subsídios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governamentais</a:t>
            </a:r>
            <a:r>
              <a:rPr lang="en-US" altLang="pt-BR" sz="1000" dirty="0" smtClean="0">
                <a:solidFill>
                  <a:srgbClr val="000000"/>
                </a:solidFill>
              </a:rPr>
              <a:t>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atualmente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educacionais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"college" no Quebec);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en-US" altLang="pt-BR" sz="10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autorizada</a:t>
            </a:r>
            <a:r>
              <a:rPr lang="en-US" altLang="pt-BR" sz="1000" dirty="0" smtClean="0">
                <a:solidFill>
                  <a:srgbClr val="000000"/>
                </a:solidFill>
              </a:rPr>
              <a:t> pela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legislação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província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conferir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sz="1000" dirty="0" smtClean="0">
                <a:solidFill>
                  <a:srgbClr val="000000"/>
                </a:solidFill>
              </a:rPr>
              <a:t> (degrees) 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válida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pt-BR" sz="1000" b="1" dirty="0" smtClean="0">
                <a:solidFill>
                  <a:srgbClr val="000000"/>
                </a:solidFill>
              </a:rPr>
              <a:t>-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parar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no campus a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partir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dia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atender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elegibilidade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acima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(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ex., se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é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tempo integral.)</a:t>
            </a:r>
            <a:endParaRPr lang="pt-BR" altLang="pt-BR" sz="10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pt-BR" sz="1000" b="1" dirty="0" err="1" smtClean="0">
                <a:solidFill>
                  <a:srgbClr val="000000"/>
                </a:solidFill>
              </a:rPr>
              <a:t>Trabalhando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Fora do Campus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sz="1000" dirty="0" smtClean="0">
                <a:solidFill>
                  <a:srgbClr val="000000"/>
                </a:solidFill>
              </a:rPr>
              <a:t> 1º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junho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2014,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pode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qualificar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sz="1000" dirty="0" smtClean="0">
                <a:solidFill>
                  <a:srgbClr val="000000"/>
                </a:solidFill>
              </a:rPr>
              <a:t> fora do campus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.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qualificar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lhe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permitirá</a:t>
            </a:r>
            <a:r>
              <a:rPr lang="en-US" altLang="pt-BR" sz="1000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até</a:t>
            </a:r>
            <a:r>
              <a:rPr lang="en-US" altLang="pt-BR" sz="1000" dirty="0" smtClean="0">
                <a:solidFill>
                  <a:srgbClr val="000000"/>
                </a:solidFill>
              </a:rPr>
              <a:t> 20 horas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semanais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sessões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regulares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tempo integral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intervalos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programados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férias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inverno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verão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pausa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na</a:t>
            </a:r>
            <a:r>
              <a:rPr lang="en-US" altLang="pt-BR" sz="1000" dirty="0" smtClean="0">
                <a:solidFill>
                  <a:srgbClr val="000000"/>
                </a:solidFill>
              </a:rPr>
              <a:t> primavera.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i="1" dirty="0" smtClean="0">
                <a:solidFill>
                  <a:srgbClr val="000000"/>
                </a:solidFill>
              </a:rPr>
              <a:t>Para se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qualificar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,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válida</a:t>
            </a:r>
            <a:r>
              <a:rPr lang="en-US" altLang="pt-BR" sz="1000" dirty="0" smtClean="0">
                <a:solidFill>
                  <a:srgbClr val="000000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tempo integral;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matriculado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designada</a:t>
            </a:r>
            <a:r>
              <a:rPr lang="en-US" altLang="pt-BR" sz="1000" dirty="0" smtClean="0">
                <a:solidFill>
                  <a:srgbClr val="000000"/>
                </a:solidFill>
              </a:rPr>
              <a:t>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abaixo</a:t>
            </a:r>
            <a:r>
              <a:rPr lang="en-US" altLang="pt-BR" sz="1000" dirty="0" smtClean="0">
                <a:solidFill>
                  <a:srgbClr val="000000"/>
                </a:solidFill>
              </a:rPr>
              <a:t>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, no Quebec,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secundário</a:t>
            </a:r>
            <a:r>
              <a:rPr lang="en-US" altLang="pt-BR" sz="1000" dirty="0" smtClean="0">
                <a:solidFill>
                  <a:srgbClr val="000000"/>
                </a:solidFill>
              </a:rPr>
              <a:t>; e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conceda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certificado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envolva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pelo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seis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duração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pt-BR" altLang="pt-BR" sz="1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parar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no campus a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partir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dia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atender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elegibilidade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acima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(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ex., se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é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tempo integral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sessão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acadêmica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.)</a:t>
            </a:r>
            <a:endParaRPr lang="pt-BR" altLang="pt-BR" sz="1000" i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b="1" i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b="1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combinados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estágios</a:t>
            </a:r>
            <a:endParaRPr lang="en-US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sz="1000" dirty="0" smtClean="0">
                <a:solidFill>
                  <a:srgbClr val="000000"/>
                </a:solidFill>
              </a:rPr>
              <a:t>,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é parte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currículo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desejam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participar</a:t>
            </a:r>
            <a:r>
              <a:rPr lang="en-US" altLang="pt-BR" sz="1000" dirty="0" smtClean="0">
                <a:solidFill>
                  <a:srgbClr val="000000"/>
                </a:solidFill>
              </a:rPr>
              <a:t> de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estágio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combinado</a:t>
            </a:r>
            <a:r>
              <a:rPr lang="en-US" altLang="pt-BR" sz="1000" dirty="0" smtClean="0">
                <a:solidFill>
                  <a:srgbClr val="000000"/>
                </a:solidFill>
              </a:rPr>
              <a:t> (co-op)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mesma</a:t>
            </a:r>
            <a:r>
              <a:rPr lang="en-US" altLang="pt-BR" sz="1000" dirty="0" smtClean="0">
                <a:solidFill>
                  <a:srgbClr val="000000"/>
                </a:solidFill>
              </a:rPr>
              <a:t> forma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válida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interesse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parte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essencial</a:t>
            </a:r>
            <a:r>
              <a:rPr lang="en-US" altLang="pt-BR" sz="1000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parte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oferecido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70C0"/>
                </a:solidFill>
              </a:rPr>
              <a:t>instituição</a:t>
            </a:r>
            <a:r>
              <a:rPr lang="en-US" altLang="pt-BR" sz="1000" i="1" dirty="0" smtClean="0">
                <a:solidFill>
                  <a:srgbClr val="0070C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70C0"/>
                </a:solidFill>
              </a:rPr>
              <a:t>ensino</a:t>
            </a:r>
            <a:r>
              <a:rPr lang="en-US" altLang="pt-BR" sz="1000" i="1" dirty="0" smtClean="0">
                <a:solidFill>
                  <a:srgbClr val="0070C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70C0"/>
                </a:solidFill>
              </a:rPr>
              <a:t>designada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certificada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carta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dirigente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responsável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co-op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estágio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50%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total.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b="1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(PGWP)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b="1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000" dirty="0" smtClean="0">
                <a:solidFill>
                  <a:srgbClr val="000000"/>
                </a:solidFill>
              </a:rPr>
              <a:t>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(PGWPP)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permite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formaram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participante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valiosa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.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qualificada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adquirida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através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PGWPP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ajuda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graduados</a:t>
            </a:r>
            <a:r>
              <a:rPr lang="en-US" altLang="pt-BR" sz="1000" dirty="0" smtClean="0">
                <a:solidFill>
                  <a:srgbClr val="000000"/>
                </a:solidFill>
              </a:rPr>
              <a:t> a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qualificarem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residência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permanente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através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alternativa</a:t>
            </a:r>
            <a:r>
              <a:rPr lang="en-US" altLang="pt-BR" sz="1000" dirty="0" smtClean="0">
                <a:solidFill>
                  <a:srgbClr val="000000"/>
                </a:solidFill>
              </a:rPr>
              <a:t> Canadian Experience Class (CEC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endParaRPr lang="pt-BR" sz="1200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Courant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Categoria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sz="1000" dirty="0" smtClean="0">
                <a:solidFill>
                  <a:srgbClr val="000000"/>
                </a:solidFill>
              </a:rPr>
              <a:t>).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PGWPP,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atender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seguintes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sz="1000" dirty="0" smtClean="0">
                <a:solidFill>
                  <a:srgbClr val="000000"/>
                </a:solidFill>
              </a:rPr>
              <a:t>: </a:t>
            </a:r>
            <a:r>
              <a:rPr lang="en-US" altLang="pt-BR" sz="1000" dirty="0" smtClean="0">
                <a:solidFill>
                  <a:srgbClr val="00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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------------IRCC: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esta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informação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fica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aqui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,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vez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onde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estava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localizada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antes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abaixo</a:t>
            </a:r>
            <a:endParaRPr lang="en-US" altLang="pt-BR" sz="10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tempo integral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completado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com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duração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mínima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oito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sz="1000" dirty="0" smtClean="0">
                <a:solidFill>
                  <a:srgbClr val="000000"/>
                </a:solidFill>
              </a:rPr>
              <a:t> disso,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graduado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: </a:t>
            </a:r>
          </a:p>
          <a:p>
            <a:pPr marL="0" lvl="1" indent="457200"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como</a:t>
            </a:r>
            <a:r>
              <a:rPr lang="en-US" altLang="pt-BR" sz="1000" dirty="0" smtClean="0">
                <a:solidFill>
                  <a:srgbClr val="000000"/>
                </a:solidFill>
              </a:rPr>
              <a:t> college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),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escola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comercial</a:t>
            </a:r>
            <a:r>
              <a:rPr lang="en-US" altLang="pt-BR" sz="1000" dirty="0" smtClean="0">
                <a:solidFill>
                  <a:srgbClr val="000000"/>
                </a:solidFill>
              </a:rPr>
              <a:t>/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CEGEP (no Quebec);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pt-BR" altLang="pt-BR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457200"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opere</a:t>
            </a:r>
            <a:r>
              <a:rPr lang="en-US" altLang="pt-BR" sz="1000" dirty="0" smtClean="0">
                <a:solidFill>
                  <a:srgbClr val="000000"/>
                </a:solidFill>
              </a:rPr>
              <a:t> sob 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mesmas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regras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regulações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das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públicas</a:t>
            </a:r>
            <a:r>
              <a:rPr lang="en-US" altLang="pt-BR" sz="1000" dirty="0" smtClean="0">
                <a:solidFill>
                  <a:srgbClr val="000000"/>
                </a:solidFill>
              </a:rPr>
              <a:t>;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pt-BR" altLang="pt-BR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457200"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(no Quebec)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ofereça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900 horas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mais</a:t>
            </a:r>
            <a:r>
              <a:rPr lang="en-US" altLang="pt-BR" sz="1000" dirty="0" smtClean="0">
                <a:solidFill>
                  <a:srgbClr val="000000"/>
                </a:solidFill>
              </a:rPr>
              <a:t> e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conceda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 </a:t>
            </a:r>
            <a:r>
              <a:rPr lang="ja-JP" altLang="en-US" sz="1000" dirty="0" smtClean="0">
                <a:solidFill>
                  <a:srgbClr val="000000"/>
                </a:solidFill>
              </a:rPr>
              <a:t>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profissionais</a:t>
            </a:r>
            <a:r>
              <a:rPr lang="en-US" altLang="pt-BR" sz="1000" dirty="0" smtClean="0">
                <a:solidFill>
                  <a:srgbClr val="000000"/>
                </a:solidFill>
              </a:rPr>
              <a:t> (DEP)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atestado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especialização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sz="1000" dirty="0" smtClean="0">
                <a:solidFill>
                  <a:srgbClr val="000000"/>
                </a:solidFill>
              </a:rPr>
              <a:t> (ASP);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pt-BR" altLang="pt-BR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lvl="1" indent="457200"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autorizada</a:t>
            </a:r>
            <a:r>
              <a:rPr lang="en-US" altLang="pt-BR" sz="1000" dirty="0" smtClean="0">
                <a:solidFill>
                  <a:srgbClr val="000000"/>
                </a:solidFill>
              </a:rPr>
              <a:t> pela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legislação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província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conferir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certificados</a:t>
            </a:r>
            <a:r>
              <a:rPr lang="en-US" altLang="pt-BR" sz="1000" dirty="0" smtClean="0">
                <a:solidFill>
                  <a:srgbClr val="000000"/>
                </a:solidFill>
              </a:rPr>
              <a:t>, mas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estiver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matriculado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um dos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conferem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u="sng" dirty="0" smtClean="0">
                <a:solidFill>
                  <a:srgbClr val="000000"/>
                </a:solidFill>
              </a:rPr>
              <a:t>um </a:t>
            </a:r>
            <a:r>
              <a:rPr lang="en-US" altLang="pt-BR" sz="1000" u="sng" dirty="0" err="1" smtClean="0">
                <a:solidFill>
                  <a:srgbClr val="000000"/>
                </a:solidFill>
              </a:rPr>
              <a:t>certificado</a:t>
            </a:r>
            <a:r>
              <a:rPr lang="en-US" altLang="pt-BR" sz="1000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u="sng" dirty="0" err="1" smtClean="0">
                <a:solidFill>
                  <a:srgbClr val="000000"/>
                </a:solidFill>
              </a:rPr>
              <a:t>conforme</a:t>
            </a:r>
            <a:r>
              <a:rPr lang="en-US" altLang="pt-BR" sz="1000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u="sng" dirty="0" err="1" smtClean="0">
                <a:solidFill>
                  <a:srgbClr val="000000"/>
                </a:solidFill>
              </a:rPr>
              <a:t>autorizado</a:t>
            </a:r>
            <a:r>
              <a:rPr lang="en-US" altLang="pt-BR" sz="1000" u="sng" dirty="0" smtClean="0">
                <a:solidFill>
                  <a:srgbClr val="000000"/>
                </a:solidFill>
              </a:rPr>
              <a:t> pela </a:t>
            </a:r>
            <a:r>
              <a:rPr lang="en-US" altLang="pt-BR" sz="1000" u="sng" dirty="0" err="1" smtClean="0">
                <a:solidFill>
                  <a:srgbClr val="000000"/>
                </a:solidFill>
              </a:rPr>
              <a:t>província</a:t>
            </a:r>
            <a:r>
              <a:rPr lang="en-US" altLang="pt-BR" sz="1000" dirty="0" smtClean="0">
                <a:solidFill>
                  <a:srgbClr val="000000"/>
                </a:solidFill>
              </a:rPr>
              <a:t>,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todos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oferecidos</a:t>
            </a:r>
            <a:r>
              <a:rPr lang="en-US" altLang="pt-BR" sz="1000" dirty="0" smtClean="0">
                <a:solidFill>
                  <a:srgbClr val="000000"/>
                </a:solidFill>
              </a:rPr>
              <a:t> pela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  <a:endParaRPr lang="pt-BR" altLang="pt-BR" sz="1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dentro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90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dias</a:t>
            </a:r>
            <a:r>
              <a:rPr lang="en-US" altLang="pt-BR" sz="1000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recebimento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confirmação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escrito</a:t>
            </a:r>
            <a:r>
              <a:rPr lang="en-US" altLang="pt-BR" sz="1000" dirty="0" smtClean="0">
                <a:solidFill>
                  <a:srgbClr val="000000"/>
                </a:solidFill>
              </a:rPr>
              <a:t>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ex., um</a:t>
            </a:r>
            <a:r>
              <a:rPr lang="en-US" altLang="pt-BR" sz="1000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sz="1000" baseline="0" dirty="0" err="1" smtClean="0">
                <a:solidFill>
                  <a:srgbClr val="000000"/>
                </a:solidFill>
              </a:rPr>
              <a:t>histórico</a:t>
            </a:r>
            <a:r>
              <a:rPr lang="en-US" altLang="pt-BR" sz="1000" baseline="0" dirty="0" smtClean="0">
                <a:solidFill>
                  <a:srgbClr val="000000"/>
                </a:solidFill>
              </a:rPr>
              <a:t> escolar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carta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oficial</a:t>
            </a:r>
            <a:r>
              <a:rPr lang="en-US" altLang="pt-BR" sz="1000" dirty="0" smtClean="0">
                <a:solidFill>
                  <a:srgbClr val="000000"/>
                </a:solidFill>
              </a:rPr>
              <a:t>)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indicando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atendeu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concluir</a:t>
            </a:r>
            <a:r>
              <a:rPr lang="en-US" altLang="pt-BR" sz="1000" dirty="0" smtClean="0">
                <a:solidFill>
                  <a:srgbClr val="000000"/>
                </a:solidFill>
              </a:rPr>
              <a:t>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concluído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sido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aprovado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recebido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notificação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que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é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elegível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certificado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válido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quando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Uma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sob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PGWPP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concedida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duração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até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máximo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anos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Uma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poderá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válida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do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u="sng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i="1" u="sng" dirty="0" smtClean="0">
                <a:solidFill>
                  <a:srgbClr val="000000"/>
                </a:solidFill>
              </a:rPr>
              <a:t>,</a:t>
            </a:r>
            <a:r>
              <a:rPr lang="en-US" altLang="pt-BR" sz="1000" dirty="0" smtClean="0">
                <a:solidFill>
                  <a:srgbClr val="000000"/>
                </a:solidFill>
              </a:rPr>
              <a:t> e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mínimo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oito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Por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exemplo</a:t>
            </a:r>
            <a:r>
              <a:rPr lang="en-US" altLang="pt-BR" sz="1000" dirty="0" smtClean="0">
                <a:solidFill>
                  <a:srgbClr val="000000"/>
                </a:solidFill>
              </a:rPr>
              <a:t>,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sz="1000" dirty="0" smtClean="0">
                <a:solidFill>
                  <a:srgbClr val="000000"/>
                </a:solidFill>
              </a:rPr>
              <a:t> (degree)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quatro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anos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poderá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elegível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anos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caso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atenda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critérios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altLang="pt-BR" sz="1000" dirty="0" smtClean="0">
                <a:solidFill>
                  <a:srgbClr val="000000"/>
                </a:solidFill>
              </a:rPr>
              <a:t>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certificado</a:t>
            </a:r>
            <a:r>
              <a:rPr lang="en-US" altLang="pt-BR" sz="1000" dirty="0" smtClean="0">
                <a:solidFill>
                  <a:srgbClr val="000000"/>
                </a:solidFill>
              </a:rPr>
              <a:t> (certificate)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oito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elegível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máximo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oito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</a:t>
            </a:r>
            <a:r>
              <a:rPr lang="en-US" altLang="pt-BR" sz="1000" dirty="0" smtClean="0">
                <a:solidFill>
                  <a:srgbClr val="FF0000"/>
                </a:solidFill>
              </a:rPr>
              <a:t>17.826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autorizações</a:t>
            </a:r>
            <a:r>
              <a:rPr lang="en-US" altLang="pt-BR" sz="1000" dirty="0" smtClean="0">
                <a:solidFill>
                  <a:srgbClr val="FF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FF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emitidas</a:t>
            </a:r>
            <a:r>
              <a:rPr lang="en-US" altLang="pt-BR" sz="1000" dirty="0" smtClean="0">
                <a:solidFill>
                  <a:srgbClr val="FF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em</a:t>
            </a:r>
            <a:r>
              <a:rPr lang="en-US" altLang="pt-BR" sz="1000" dirty="0" smtClean="0">
                <a:solidFill>
                  <a:srgbClr val="FF0000"/>
                </a:solidFill>
              </a:rPr>
              <a:t> 2008 – um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aumento</a:t>
            </a:r>
            <a:r>
              <a:rPr lang="en-US" altLang="pt-BR" sz="1000" dirty="0" smtClean="0">
                <a:solidFill>
                  <a:srgbClr val="FF0000"/>
                </a:solidFill>
              </a:rPr>
              <a:t> de 63%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sobre</a:t>
            </a:r>
            <a:r>
              <a:rPr lang="en-US" altLang="pt-BR" sz="1000" dirty="0" smtClean="0">
                <a:solidFill>
                  <a:srgbClr val="FF0000"/>
                </a:solidFill>
              </a:rPr>
              <a:t> 2007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desde</a:t>
            </a:r>
            <a:r>
              <a:rPr lang="en-US" altLang="pt-BR" sz="1000" dirty="0" smtClean="0">
                <a:solidFill>
                  <a:srgbClr val="FF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introdução</a:t>
            </a:r>
            <a:r>
              <a:rPr lang="en-US" altLang="pt-BR" sz="1000" dirty="0" smtClean="0">
                <a:solidFill>
                  <a:srgbClr val="FF0000"/>
                </a:solidFill>
              </a:rPr>
              <a:t> das </a:t>
            </a:r>
            <a:r>
              <a:rPr lang="en-US" altLang="pt-BR" sz="1000" dirty="0" err="1" smtClean="0">
                <a:solidFill>
                  <a:srgbClr val="FF0000"/>
                </a:solidFill>
              </a:rPr>
              <a:t>mudanças</a:t>
            </a:r>
            <a:r>
              <a:rPr lang="en-US" altLang="pt-BR" sz="1000" dirty="0" smtClean="0">
                <a:solidFill>
                  <a:srgbClr val="FF0000"/>
                </a:solidFill>
              </a:rPr>
              <a:t> no PGWP. </a:t>
            </a:r>
            <a:r>
              <a:rPr lang="en-US" altLang="pt-BR" sz="1000" dirty="0" smtClean="0">
                <a:solidFill>
                  <a:srgbClr val="FF00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</a:t>
            </a:r>
            <a:r>
              <a:rPr lang="en-US" altLang="pt-BR" sz="1000" dirty="0" smtClean="0">
                <a:solidFill>
                  <a:srgbClr val="FF0000"/>
                </a:solidFill>
              </a:rPr>
              <a:t>------------</a:t>
            </a:r>
            <a:r>
              <a:rPr lang="en-US" altLang="pt-BR" sz="1000" b="1" i="1" dirty="0" smtClean="0">
                <a:solidFill>
                  <a:srgbClr val="FF0000"/>
                </a:solidFill>
              </a:rPr>
              <a:t>IRCC: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número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detentores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com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autorizações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PGWP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válidas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31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dezembro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2014.  </a:t>
            </a:r>
            <a:r>
              <a:rPr lang="en-US" altLang="pt-BR" sz="1000" b="1" i="1" dirty="0" smtClean="0">
                <a:solidFill>
                  <a:srgbClr val="C00000"/>
                </a:solidFill>
              </a:rPr>
              <a:t>73.091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Percentual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crescimento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i="1" dirty="0" err="1" smtClean="0">
                <a:solidFill>
                  <a:srgbClr val="000000"/>
                </a:solidFill>
              </a:rPr>
              <a:t>detentores</a:t>
            </a:r>
            <a:r>
              <a:rPr lang="en-US" altLang="pt-BR" sz="1000" b="1" i="1" dirty="0" smtClean="0">
                <a:solidFill>
                  <a:srgbClr val="000000"/>
                </a:solidFill>
              </a:rPr>
              <a:t> de PGWP entre 2010 e 2014: </a:t>
            </a:r>
            <a:r>
              <a:rPr lang="en-US" altLang="pt-BR" sz="1000" b="1" i="1" dirty="0" smtClean="0">
                <a:solidFill>
                  <a:srgbClr val="C00000"/>
                </a:solidFill>
              </a:rPr>
              <a:t>140% </a:t>
            </a:r>
          </a:p>
          <a:p>
            <a:pPr eaLnBrk="1" hangingPunct="1"/>
            <a:endParaRPr lang="pt-BR" altLang="pt-BR" sz="1000" b="1" i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b="1" i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b="1" i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b="1" dirty="0" err="1" smtClean="0">
                <a:solidFill>
                  <a:srgbClr val="000000"/>
                </a:solidFill>
              </a:rPr>
              <a:t>Emprego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Cônjuge</a:t>
            </a:r>
            <a:endParaRPr lang="en-US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cônjuge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companheiro</a:t>
            </a:r>
            <a:r>
              <a:rPr lang="en-US" altLang="pt-BR" sz="1000" dirty="0" smtClean="0">
                <a:solidFill>
                  <a:srgbClr val="000000"/>
                </a:solidFill>
              </a:rPr>
              <a:t> legal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pode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dirty="0" smtClean="0">
                <a:solidFill>
                  <a:srgbClr val="000000"/>
                </a:solidFill>
              </a:rPr>
              <a:t> se: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 um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tempo integral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como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sz="1000" dirty="0" smtClean="0">
                <a:solidFill>
                  <a:srgbClr val="000000"/>
                </a:solidFill>
              </a:rPr>
              <a:t> (college)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sz="1000" dirty="0" smtClean="0">
                <a:solidFill>
                  <a:srgbClr val="000000"/>
                </a:solidFill>
              </a:rPr>
              <a:t>,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dirty="0" smtClean="0">
                <a:solidFill>
                  <a:srgbClr val="000000"/>
                </a:solidFill>
              </a:rPr>
              <a:t>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collège</a:t>
            </a:r>
            <a:r>
              <a:rPr lang="en-US" altLang="pt-BR" sz="1000" dirty="0" smtClean="0">
                <a:solidFill>
                  <a:srgbClr val="000000"/>
                </a:solidFill>
              </a:rPr>
              <a:t> d</a:t>
            </a:r>
            <a:r>
              <a:rPr lang="ja-JP" altLang="en-US" sz="1000" dirty="0" smtClean="0">
                <a:solidFill>
                  <a:srgbClr val="000000"/>
                </a:solidFill>
              </a:rPr>
              <a:t>’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enseignement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général</a:t>
            </a:r>
            <a:r>
              <a:rPr lang="en-US" altLang="pt-BR" sz="1000" dirty="0" smtClean="0">
                <a:solidFill>
                  <a:srgbClr val="000000"/>
                </a:solidFill>
              </a:rPr>
              <a:t> et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professionnel</a:t>
            </a:r>
            <a:r>
              <a:rPr lang="en-US" altLang="pt-BR" sz="1000" dirty="0" smtClean="0">
                <a:solidFill>
                  <a:srgbClr val="000000"/>
                </a:solidFill>
              </a:rPr>
              <a:t> (CEGEP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geral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sz="1000" dirty="0" smtClean="0">
                <a:solidFill>
                  <a:srgbClr val="000000"/>
                </a:solidFill>
              </a:rPr>
              <a:t>) no Quebec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que opera sob 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mesmas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regras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regulações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recebe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pelo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sz="1000" dirty="0" smtClean="0">
                <a:solidFill>
                  <a:srgbClr val="000000"/>
                </a:solidFill>
              </a:rPr>
              <a:t> 50%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financiamento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operações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partir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subsídios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governamentais</a:t>
            </a:r>
            <a:r>
              <a:rPr lang="en-US" altLang="pt-BR" sz="1000" dirty="0" smtClean="0">
                <a:solidFill>
                  <a:srgbClr val="000000"/>
                </a:solidFill>
              </a:rPr>
              <a:t>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atualmente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educacionais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privadas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"college" no Quebec)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ou</a:t>
            </a:r>
            <a:endParaRPr lang="en-US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autorizada</a:t>
            </a:r>
            <a:r>
              <a:rPr lang="en-US" altLang="pt-BR" sz="1000" dirty="0" smtClean="0">
                <a:solidFill>
                  <a:srgbClr val="000000"/>
                </a:solidFill>
              </a:rPr>
              <a:t> pela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legislação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província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conferir</a:t>
            </a:r>
            <a:r>
              <a:rPr lang="en-US" altLang="pt-BR" sz="1000" dirty="0" smtClean="0">
                <a:solidFill>
                  <a:srgbClr val="000000"/>
                </a:solidFill>
              </a:rPr>
              <a:t> diplomas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sz="1000" dirty="0" smtClean="0">
                <a:solidFill>
                  <a:srgbClr val="000000"/>
                </a:solidFill>
              </a:rPr>
              <a:t> (degrees)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válida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i="1" dirty="0" err="1" smtClean="0">
                <a:solidFill>
                  <a:srgbClr val="000000"/>
                </a:solidFill>
              </a:rPr>
              <a:t>Autorizações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para o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cônjuge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companheiro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legal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válidas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pelo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mesmo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que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sua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</a:pPr>
            <a:endParaRPr lang="pt-BR" altLang="pt-BR" sz="10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</a:pPr>
            <a:endParaRPr lang="pt-BR" altLang="pt-BR" sz="10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</a:pPr>
            <a:endParaRPr lang="pt-BR" altLang="pt-BR" sz="1000" b="1" i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</a:pPr>
            <a:r>
              <a:rPr lang="en-US" altLang="pt-BR" sz="1000" b="1" dirty="0" smtClean="0">
                <a:solidFill>
                  <a:srgbClr val="000000"/>
                </a:solidFill>
              </a:rPr>
              <a:t>O que é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b="1" dirty="0" err="1" smtClean="0">
                <a:solidFill>
                  <a:srgbClr val="000000"/>
                </a:solidFill>
              </a:rPr>
              <a:t>designada</a:t>
            </a:r>
            <a:r>
              <a:rPr lang="en-US" altLang="pt-BR" sz="1000" b="1" dirty="0" smtClean="0">
                <a:solidFill>
                  <a:srgbClr val="000000"/>
                </a:solidFill>
              </a:rPr>
              <a:t>?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</a:pPr>
            <a:endParaRPr lang="pt-BR" altLang="pt-BR" sz="10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Uma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escola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onde</a:t>
            </a:r>
            <a:r>
              <a:rPr lang="en-US" altLang="pt-BR" sz="1000" dirty="0" smtClean="0">
                <a:solidFill>
                  <a:srgbClr val="000000"/>
                </a:solidFill>
              </a:rPr>
              <a:t>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deve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ser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aceito</a:t>
            </a:r>
            <a:r>
              <a:rPr lang="en-US" altLang="pt-BR" sz="1000" dirty="0" smtClean="0">
                <a:solidFill>
                  <a:srgbClr val="000000"/>
                </a:solidFill>
              </a:rPr>
              <a:t> antes de se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qualificar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uma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sz="1000" dirty="0" smtClean="0">
                <a:solidFill>
                  <a:srgbClr val="000000"/>
                </a:solidFill>
              </a:rPr>
              <a:t> (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1º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junho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2014).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Consulte</a:t>
            </a:r>
            <a:r>
              <a:rPr lang="en-US" altLang="pt-BR" sz="1000" dirty="0" smtClean="0">
                <a:solidFill>
                  <a:srgbClr val="000000"/>
                </a:solidFill>
              </a:rPr>
              <a:t> 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lista</a:t>
            </a:r>
            <a:r>
              <a:rPr lang="en-US" altLang="pt-BR" sz="1000" dirty="0" smtClean="0">
                <a:solidFill>
                  <a:srgbClr val="000000"/>
                </a:solidFill>
              </a:rPr>
              <a:t> das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sz="1000" i="1" dirty="0" smtClean="0">
                <a:solidFill>
                  <a:srgbClr val="000000"/>
                </a:solidFill>
              </a:rPr>
              <a:t> </a:t>
            </a:r>
            <a:r>
              <a:rPr lang="en-US" altLang="pt-BR" sz="1000" i="1" dirty="0" err="1" smtClean="0">
                <a:solidFill>
                  <a:srgbClr val="000000"/>
                </a:solidFill>
              </a:rPr>
              <a:t>designadas</a:t>
            </a:r>
            <a:r>
              <a:rPr lang="en-US" altLang="pt-BR" sz="1000" dirty="0" smtClean="0">
                <a:solidFill>
                  <a:srgbClr val="000000"/>
                </a:solidFill>
              </a:rPr>
              <a:t> (DLI)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pós-secundário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Acesse</a:t>
            </a:r>
            <a:r>
              <a:rPr lang="en-US" altLang="pt-BR" sz="1000" dirty="0" smtClean="0">
                <a:solidFill>
                  <a:srgbClr val="000000"/>
                </a:solidFill>
              </a:rPr>
              <a:t> 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seguinte</a:t>
            </a:r>
            <a:r>
              <a:rPr lang="en-US" altLang="pt-BR" sz="1000" dirty="0" smtClean="0">
                <a:solidFill>
                  <a:srgbClr val="000000"/>
                </a:solidFill>
              </a:rPr>
              <a:t> link:  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u="sng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u="sng" dirty="0" smtClean="0">
                <a:solidFill>
                  <a:srgbClr val="0070C0"/>
                </a:solidFill>
              </a:rPr>
              <a:t>http://www.cic.gc.ca/english/study/study-institutions-list.asp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u="sng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z="1000" dirty="0" smtClean="0">
                <a:solidFill>
                  <a:srgbClr val="000000"/>
                </a:solidFill>
              </a:rPr>
              <a:t>-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Todas</a:t>
            </a:r>
            <a:r>
              <a:rPr lang="en-US" altLang="pt-BR" sz="1000" dirty="0" smtClean="0">
                <a:solidFill>
                  <a:srgbClr val="000000"/>
                </a:solidFill>
              </a:rPr>
              <a:t> as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primárias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secundárias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no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automaticamente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designadas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Elas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aparecem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na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lista</a:t>
            </a:r>
            <a:r>
              <a:rPr lang="en-US" altLang="pt-BR" sz="1000" dirty="0" smtClean="0">
                <a:solidFill>
                  <a:srgbClr val="000000"/>
                </a:solidFill>
              </a:rPr>
              <a:t>.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Solicitantes</a:t>
            </a:r>
            <a:r>
              <a:rPr lang="en-US" altLang="pt-BR" sz="1000" dirty="0" smtClean="0">
                <a:solidFill>
                  <a:srgbClr val="000000"/>
                </a:solidFill>
              </a:rPr>
              <a:t> para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primárias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secundárias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não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precisam</a:t>
            </a:r>
            <a:r>
              <a:rPr lang="en-US" altLang="pt-BR" sz="1000" dirty="0" smtClean="0">
                <a:solidFill>
                  <a:srgbClr val="000000"/>
                </a:solidFill>
              </a:rPr>
              <a:t> de um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número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DLI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em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seu</a:t>
            </a:r>
            <a:r>
              <a:rPr lang="en-US" altLang="pt-BR" sz="1000" dirty="0" smtClean="0">
                <a:solidFill>
                  <a:srgbClr val="000000"/>
                </a:solidFill>
              </a:rPr>
              <a:t>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formulário</a:t>
            </a:r>
            <a:r>
              <a:rPr lang="en-US" altLang="pt-BR" sz="1000" dirty="0" smtClean="0">
                <a:solidFill>
                  <a:srgbClr val="000000"/>
                </a:solidFill>
              </a:rPr>
              <a:t> de </a:t>
            </a:r>
            <a:r>
              <a:rPr lang="en-US" altLang="pt-BR" sz="1000" dirty="0" err="1" smtClean="0">
                <a:solidFill>
                  <a:srgbClr val="000000"/>
                </a:solidFill>
              </a:rPr>
              <a:t>solicitação</a:t>
            </a:r>
            <a:r>
              <a:rPr lang="en-US" altLang="pt-BR" sz="1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z="1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12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hape 687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688" name="Shape 68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/>
            </a:pP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Interações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sugeridas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ysClr val="windowText" lastClr="000000"/>
              </a:solidFill>
              <a:sym typeface="Helvetica Courant"/>
            </a:endParaRPr>
          </a:p>
          <a:p>
            <a:pPr indent="179999" eaLnBrk="1" fontAlgn="auto" hangingPunct="1"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Canadá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apresentou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terceiro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maior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crescimento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empregos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no G-20 de 2005 a 2014.</a:t>
            </a:r>
          </a:p>
          <a:p>
            <a:pPr indent="179999" eaLnBrk="1" fontAlgn="auto" hangingPunct="1">
              <a:spcAft>
                <a:spcPts val="0"/>
              </a:spcAft>
              <a:defRPr>
                <a:solidFill>
                  <a:srgbClr val="414141"/>
                </a:solidFill>
              </a:defRPr>
            </a:pPr>
            <a:r>
              <a:rPr dirty="0" smtClean="0"/>
              <a:t> </a:t>
            </a:r>
          </a:p>
          <a:p>
            <a:pPr indent="179999" eaLnBrk="1" fontAlgn="auto" hangingPunct="1">
              <a:spcAft>
                <a:spcPts val="0"/>
              </a:spcAft>
              <a:defRPr>
                <a:solidFill>
                  <a:srgbClr val="414141"/>
                </a:solidFill>
              </a:defRPr>
            </a:pPr>
            <a:r>
              <a:rPr dirty="0">
                <a:solidFill>
                  <a:srgbClr val="414141"/>
                </a:solidFill>
                <a:sym typeface="Helvetica Courant"/>
              </a:rPr>
              <a:t>O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Canadá</a:t>
            </a:r>
            <a:r>
              <a:rPr dirty="0">
                <a:solidFill>
                  <a:srgbClr val="414141"/>
                </a:solidFill>
                <a:sym typeface="Helvetica Courant"/>
              </a:rPr>
              <a:t> é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classificado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</a:t>
            </a:r>
            <a:r>
              <a:rPr dirty="0">
                <a:solidFill>
                  <a:srgbClr val="414141"/>
                </a:solidFill>
                <a:sym typeface="Helvetica Courant"/>
              </a:rPr>
              <a:t> 1º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lugar</a:t>
            </a:r>
            <a:r>
              <a:rPr dirty="0">
                <a:solidFill>
                  <a:srgbClr val="414141"/>
                </a:solidFill>
                <a:sym typeface="Helvetica Courant"/>
              </a:rPr>
              <a:t> entre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os</a:t>
            </a:r>
            <a:r>
              <a:rPr dirty="0">
                <a:solidFill>
                  <a:srgbClr val="414141"/>
                </a:solidFill>
                <a:sym typeface="Helvetica Courant"/>
              </a:rPr>
              <a:t> 16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países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para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emprego</a:t>
            </a:r>
            <a:r>
              <a:rPr dirty="0">
                <a:solidFill>
                  <a:srgbClr val="414141"/>
                </a:solidFill>
                <a:sym typeface="Helvetica Courant"/>
              </a:rPr>
              <a:t> de ex-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alunos</a:t>
            </a:r>
            <a:r>
              <a:rPr dirty="0">
                <a:solidFill>
                  <a:srgbClr val="414141"/>
                </a:solidFill>
                <a:sym typeface="Helvetica Courant"/>
              </a:rPr>
              <a:t> no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relatório</a:t>
            </a:r>
            <a:r>
              <a:rPr dirty="0">
                <a:solidFill>
                  <a:srgbClr val="414141"/>
                </a:solidFill>
                <a:sym typeface="Helvetica Courant"/>
              </a:rPr>
              <a:t> HSBC de 2015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sobre</a:t>
            </a:r>
            <a:r>
              <a:rPr dirty="0">
                <a:solidFill>
                  <a:srgbClr val="414141"/>
                </a:solidFill>
                <a:sym typeface="Helvetica Courant"/>
              </a:rPr>
              <a:t> o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custo</a:t>
            </a:r>
            <a:r>
              <a:rPr dirty="0">
                <a:solidFill>
                  <a:srgbClr val="414141"/>
                </a:solidFill>
                <a:sym typeface="Helvetica Courant"/>
              </a:rPr>
              <a:t> da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educação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universitária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internacional</a:t>
            </a:r>
            <a:r>
              <a:rPr dirty="0">
                <a:solidFill>
                  <a:srgbClr val="414141"/>
                </a:solidFill>
                <a:sym typeface="Helvetica Courant"/>
              </a:rPr>
              <a:t>.</a:t>
            </a:r>
            <a:r>
              <a:rPr dirty="0"/>
              <a:t/>
            </a:r>
            <a:br>
              <a:rPr dirty="0"/>
            </a:br>
            <a:endParaRPr lang="pt-BR" dirty="0">
              <a:solidFill>
                <a:srgbClr val="414141"/>
              </a:solidFill>
              <a:sym typeface="Helvetica Courant"/>
            </a:endParaRPr>
          </a:p>
          <a:p>
            <a:pPr indent="179999" eaLnBrk="1" fontAlgn="auto" hangingPunct="1">
              <a:spcAft>
                <a:spcPts val="0"/>
              </a:spcAft>
              <a:defRPr>
                <a:solidFill>
                  <a:srgbClr val="FF0000"/>
                </a:solidFill>
              </a:defRPr>
            </a:pPr>
            <a:r>
              <a:rPr dirty="0" err="1">
                <a:solidFill>
                  <a:srgbClr val="FF0000"/>
                </a:solidFill>
                <a:sym typeface="Helvetica Courant"/>
              </a:rPr>
              <a:t>Em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média</a:t>
            </a:r>
            <a:r>
              <a:rPr dirty="0">
                <a:solidFill>
                  <a:srgbClr val="FF0000"/>
                </a:solidFill>
                <a:sym typeface="Helvetica Courant"/>
              </a:rPr>
              <a:t>,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adultos</a:t>
            </a:r>
            <a:r>
              <a:rPr dirty="0">
                <a:solidFill>
                  <a:srgbClr val="FF0000"/>
                </a:solidFill>
                <a:sym typeface="Helvetica Courant"/>
              </a:rPr>
              <a:t> que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trabalham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em</a:t>
            </a:r>
            <a:r>
              <a:rPr dirty="0">
                <a:solidFill>
                  <a:srgbClr val="FF0000"/>
                </a:solidFill>
                <a:sym typeface="Helvetica Courant"/>
              </a:rPr>
              <a:t> tempo integral no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Canadá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ganham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mais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por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mês</a:t>
            </a:r>
            <a:r>
              <a:rPr dirty="0">
                <a:solidFill>
                  <a:srgbClr val="FF0000"/>
                </a:solidFill>
                <a:sym typeface="Helvetica Courant"/>
              </a:rPr>
              <a:t> do que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adultos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na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Austrália</a:t>
            </a:r>
            <a:r>
              <a:rPr dirty="0">
                <a:solidFill>
                  <a:srgbClr val="FF0000"/>
                </a:solidFill>
                <a:sym typeface="Helvetica Courant"/>
              </a:rPr>
              <a:t>,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França</a:t>
            </a:r>
            <a:r>
              <a:rPr dirty="0">
                <a:solidFill>
                  <a:srgbClr val="FF0000"/>
                </a:solidFill>
                <a:sym typeface="Helvetica Courant"/>
              </a:rPr>
              <a:t>,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Alemanha</a:t>
            </a:r>
            <a:r>
              <a:rPr dirty="0">
                <a:solidFill>
                  <a:srgbClr val="FF0000"/>
                </a:solidFill>
                <a:sym typeface="Helvetica Courant"/>
              </a:rPr>
              <a:t> e no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Reino</a:t>
            </a:r>
            <a:r>
              <a:rPr dirty="0">
                <a:solidFill>
                  <a:srgbClr val="FF0000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FF0000"/>
                </a:solidFill>
                <a:sym typeface="Helvetica Courant"/>
              </a:rPr>
              <a:t>Unido</a:t>
            </a:r>
            <a:r>
              <a:rPr dirty="0">
                <a:solidFill>
                  <a:srgbClr val="FF0000"/>
                </a:solidFill>
                <a:sym typeface="Helvetica Courant"/>
              </a:rPr>
              <a:t>. </a:t>
            </a:r>
          </a:p>
          <a:p>
            <a:pPr eaLnBrk="1" fontAlgn="auto" hangingPunct="1">
              <a:spcAft>
                <a:spcPts val="0"/>
              </a:spcAft>
              <a:defRPr>
                <a:solidFill>
                  <a:srgbClr val="FF0000"/>
                </a:solidFill>
              </a:defRPr>
            </a:pPr>
            <a:endParaRPr lang="pt-BR" dirty="0">
              <a:solidFill>
                <a:srgbClr val="FF0000"/>
              </a:solidFill>
              <a:sym typeface="Helvetica Courant"/>
            </a:endParaRPr>
          </a:p>
          <a:p>
            <a:pPr indent="179999" eaLnBrk="1" fontAlgn="auto" hangingPunct="1">
              <a:spcAft>
                <a:spcPts val="0"/>
              </a:spcAft>
              <a:defRPr>
                <a:solidFill>
                  <a:srgbClr val="414141"/>
                </a:solidFill>
              </a:defRPr>
            </a:pPr>
            <a:r>
              <a:rPr dirty="0" err="1">
                <a:solidFill>
                  <a:srgbClr val="414141"/>
                </a:solidFill>
                <a:sym typeface="Helvetica Courant"/>
              </a:rPr>
              <a:t>Mais</a:t>
            </a:r>
            <a:r>
              <a:rPr dirty="0">
                <a:solidFill>
                  <a:srgbClr val="414141"/>
                </a:solidFill>
                <a:sym typeface="Helvetica Courant"/>
              </a:rPr>
              <a:t> de 90% dos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graduados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faculdades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técnicas</a:t>
            </a:r>
            <a:r>
              <a:rPr dirty="0">
                <a:solidFill>
                  <a:srgbClr val="414141"/>
                </a:solidFill>
                <a:sym typeface="Helvetica Courant"/>
              </a:rPr>
              <a:t> (colleges)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canadenses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conseguem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emprego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suas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áreas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dentro</a:t>
            </a:r>
            <a:r>
              <a:rPr dirty="0">
                <a:solidFill>
                  <a:srgbClr val="414141"/>
                </a:solidFill>
                <a:sym typeface="Helvetica Courant"/>
              </a:rPr>
              <a:t> de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seis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meses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após</a:t>
            </a:r>
            <a:r>
              <a:rPr dirty="0">
                <a:solidFill>
                  <a:srgbClr val="414141"/>
                </a:solidFill>
                <a:sym typeface="Helvetica Courant"/>
              </a:rPr>
              <a:t> a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graduação</a:t>
            </a:r>
            <a:r>
              <a:rPr dirty="0">
                <a:solidFill>
                  <a:srgbClr val="414141"/>
                </a:solidFill>
                <a:sym typeface="Helvetica Courant"/>
              </a:rPr>
              <a:t>, e 93% dos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empregadores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estão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satisfeitos</a:t>
            </a:r>
            <a:r>
              <a:rPr dirty="0">
                <a:solidFill>
                  <a:srgbClr val="414141"/>
                </a:solidFill>
                <a:sym typeface="Helvetica Courant"/>
              </a:rPr>
              <a:t> com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esses</a:t>
            </a:r>
            <a:r>
              <a:rPr dirty="0">
                <a:solidFill>
                  <a:srgbClr val="414141"/>
                </a:solidFill>
                <a:sym typeface="Helvetica Courant"/>
              </a:rPr>
              <a:t> </a:t>
            </a:r>
            <a:r>
              <a:rPr dirty="0" err="1">
                <a:solidFill>
                  <a:srgbClr val="414141"/>
                </a:solidFill>
                <a:sym typeface="Helvetica Courant"/>
              </a:rPr>
              <a:t>graduados</a:t>
            </a:r>
            <a:r>
              <a:rPr dirty="0">
                <a:solidFill>
                  <a:srgbClr val="414141"/>
                </a:solidFill>
                <a:sym typeface="Helvetica Courant"/>
              </a:rPr>
              <a:t>.</a:t>
            </a:r>
          </a:p>
          <a:p>
            <a:pPr indent="179999" eaLnBrk="1" fontAlgn="auto" hangingPunct="1">
              <a:spcAft>
                <a:spcPts val="0"/>
              </a:spcAft>
              <a:defRPr>
                <a:solidFill>
                  <a:srgbClr val="414141"/>
                </a:solidFill>
              </a:defRPr>
            </a:pPr>
            <a:endParaRPr lang="pt-BR" dirty="0">
              <a:solidFill>
                <a:srgbClr val="414141"/>
              </a:solidFill>
              <a:sym typeface="Helvetica Courant"/>
            </a:endParaRPr>
          </a:p>
          <a:p>
            <a:pPr indent="179999" eaLnBrk="1" fontAlgn="auto" hangingPunct="1"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Canadá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é 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melhor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do G-20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atender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às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necessidades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negócios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trabalhadores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altamente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qualificados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acordo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com 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Índice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Capital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Humano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2015 do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Fórum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Econômico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Mundial (WEF).</a:t>
            </a:r>
          </a:p>
        </p:txBody>
      </p:sp>
    </p:spTree>
    <p:extLst>
      <p:ext uri="{BB962C8B-B14F-4D97-AF65-F5344CB8AC3E}">
        <p14:creationId xmlns:p14="http://schemas.microsoft.com/office/powerpoint/2010/main" val="1941956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hape 69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16738" name="Shape 69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caminhos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claros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imigração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possibilidades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conforme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mencionado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377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hape 704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17762" name="Shape 70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caras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relativamente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acessíveis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do que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muitas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menores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encontrará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muitas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é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muito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acessível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Fonte: Mercer, 2016 Cost of Living Rankings.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Mercer </a:t>
            </a:r>
            <a:r>
              <a:rPr lang="en-US" altLang="pt-BR" dirty="0" err="1" smtClean="0">
                <a:solidFill>
                  <a:srgbClr val="000000"/>
                </a:solidFill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</a:rPr>
              <a:t> de Vida no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dirty="0" smtClean="0">
                <a:solidFill>
                  <a:srgbClr val="000000"/>
                </a:solidFill>
              </a:rPr>
              <a:t> Ranking 2016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Hong Kong #1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Nova York #11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Los Angeles #27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Toronto #143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Montreal #155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Vancouver #142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Calgary #162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São Paulo #128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Rio de Janeiro #156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Paris #44</a:t>
            </a:r>
          </a:p>
          <a:p>
            <a:pPr marL="0" lvl="1" indent="228600" eaLnBrk="1" hangingPunct="1"/>
            <a:r>
              <a:rPr lang="en-US" altLang="pt-BR" dirty="0" err="1" smtClean="0">
                <a:solidFill>
                  <a:srgbClr val="000000"/>
                </a:solidFill>
              </a:rPr>
              <a:t>Londres</a:t>
            </a:r>
            <a:r>
              <a:rPr lang="en-US" altLang="pt-BR" dirty="0" smtClean="0">
                <a:solidFill>
                  <a:srgbClr val="000000"/>
                </a:solidFill>
              </a:rPr>
              <a:t> #17</a:t>
            </a:r>
          </a:p>
          <a:p>
            <a:pPr marL="0" lvl="1" indent="228600" eaLnBrk="1" hangingPunct="1"/>
            <a:r>
              <a:rPr lang="en-US" altLang="pt-BR" dirty="0" err="1" smtClean="0">
                <a:solidFill>
                  <a:srgbClr val="000000"/>
                </a:solidFill>
              </a:rPr>
              <a:t>Estocolmo</a:t>
            </a:r>
            <a:r>
              <a:rPr lang="en-US" altLang="pt-BR" dirty="0" smtClean="0">
                <a:solidFill>
                  <a:srgbClr val="000000"/>
                </a:solidFill>
              </a:rPr>
              <a:t> #84</a:t>
            </a:r>
          </a:p>
          <a:p>
            <a:pPr marL="0" lvl="1" indent="228600" eaLnBrk="1" hangingPunct="1"/>
            <a:r>
              <a:rPr lang="en-US" altLang="pt-BR" dirty="0" err="1" smtClean="0">
                <a:solidFill>
                  <a:srgbClr val="000000"/>
                </a:solidFill>
              </a:rPr>
              <a:t>Cingapura</a:t>
            </a:r>
            <a:r>
              <a:rPr lang="en-US" altLang="pt-BR" dirty="0" smtClean="0">
                <a:solidFill>
                  <a:srgbClr val="000000"/>
                </a:solidFill>
              </a:rPr>
              <a:t> #4</a:t>
            </a:r>
          </a:p>
          <a:p>
            <a:pPr marL="0" lvl="1" indent="228600" eaLnBrk="1" hangingPunct="1"/>
            <a:r>
              <a:rPr lang="en-US" altLang="pt-BR" dirty="0" err="1" smtClean="0">
                <a:solidFill>
                  <a:srgbClr val="000000"/>
                </a:solidFill>
              </a:rPr>
              <a:t>Xangai</a:t>
            </a:r>
            <a:r>
              <a:rPr lang="en-US" altLang="pt-BR" dirty="0" smtClean="0">
                <a:solidFill>
                  <a:srgbClr val="000000"/>
                </a:solidFill>
              </a:rPr>
              <a:t> #7</a:t>
            </a:r>
          </a:p>
          <a:p>
            <a:pPr marL="0" lvl="1" indent="228600" eaLnBrk="1" hangingPunct="1"/>
            <a:r>
              <a:rPr lang="en-US" altLang="pt-BR" dirty="0" err="1" smtClean="0">
                <a:solidFill>
                  <a:srgbClr val="000000"/>
                </a:solidFill>
              </a:rPr>
              <a:t>Tóquio</a:t>
            </a:r>
            <a:r>
              <a:rPr lang="en-US" altLang="pt-BR" dirty="0" smtClean="0">
                <a:solidFill>
                  <a:srgbClr val="000000"/>
                </a:solidFill>
              </a:rPr>
              <a:t> #5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Sydney #42</a:t>
            </a:r>
          </a:p>
          <a:p>
            <a:pPr marL="0" lvl="1" indent="228600" eaLnBrk="1" hangingPunct="1"/>
            <a:r>
              <a:rPr lang="en-US" altLang="pt-BR" dirty="0" smtClean="0">
                <a:solidFill>
                  <a:srgbClr val="000000"/>
                </a:solidFill>
              </a:rPr>
              <a:t>Melbourne #71</a:t>
            </a:r>
          </a:p>
          <a:p>
            <a:pPr marL="0" lvl="1" indent="228600" eaLnBrk="1" hangingPunct="1"/>
            <a:endParaRPr lang="pt-BR" altLang="pt-BR" dirty="0" smtClean="0">
              <a:solidFill>
                <a:srgbClr val="000000"/>
              </a:solidFill>
            </a:endParaRPr>
          </a:p>
          <a:p>
            <a:pPr marL="0" lvl="1" indent="228600" eaLnBrk="1" hangingPunct="1"/>
            <a:endParaRPr lang="pt-BR" altLang="pt-B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44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hape 731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19810" name="Shape 73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Siga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Passos</a:t>
            </a:r>
            <a:r>
              <a:rPr lang="en-US" altLang="pt-BR" dirty="0" smtClean="0">
                <a:solidFill>
                  <a:srgbClr val="000000"/>
                </a:solidFill>
              </a:rPr>
              <a:t> 1-2-3 no site www.educanada.ca para </a:t>
            </a:r>
            <a:r>
              <a:rPr lang="en-US" altLang="pt-BR" dirty="0" err="1" smtClean="0">
                <a:solidFill>
                  <a:srgbClr val="000000"/>
                </a:solidFill>
              </a:rPr>
              <a:t>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quanto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custaria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Missões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ferramenta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dirty="0" smtClean="0">
                <a:solidFill>
                  <a:srgbClr val="000000"/>
                </a:solidFill>
              </a:rPr>
              <a:t> 1-2-3 é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ótima</a:t>
            </a:r>
            <a:r>
              <a:rPr lang="en-US" altLang="pt-BR" dirty="0" smtClean="0">
                <a:solidFill>
                  <a:srgbClr val="000000"/>
                </a:solidFill>
              </a:rPr>
              <a:t> forma de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respostas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preliminares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perguntas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desde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disponíveis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quais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documentos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lhe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exigidos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cidadão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b="1" dirty="0" smtClean="0">
                <a:solidFill>
                  <a:srgbClr val="000000"/>
                </a:solidFill>
              </a:rPr>
              <a:t> 1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Encontrar</a:t>
            </a:r>
            <a:r>
              <a:rPr lang="en-US" altLang="pt-BR" b="1" dirty="0" smtClean="0">
                <a:solidFill>
                  <a:srgbClr val="000000"/>
                </a:solidFill>
              </a:rPr>
              <a:t> um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Técnica</a:t>
            </a:r>
            <a:r>
              <a:rPr lang="en-US" altLang="pt-BR" b="1" dirty="0" smtClean="0">
                <a:solidFill>
                  <a:srgbClr val="000000"/>
                </a:solidFill>
              </a:rPr>
              <a:t> (College)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para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Estrangeiros</a:t>
            </a:r>
            <a:endParaRPr lang="en-US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Pesquise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Campo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categoria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Idioma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Localização</a:t>
            </a:r>
            <a:r>
              <a:rPr lang="en-US" altLang="pt-BR" dirty="0" smtClean="0">
                <a:solidFill>
                  <a:srgbClr val="000000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b="1" dirty="0" smtClean="0">
                <a:solidFill>
                  <a:srgbClr val="000000"/>
                </a:solidFill>
              </a:rPr>
              <a:t> 2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Calculadora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Custos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b="1" dirty="0" smtClean="0">
                <a:solidFill>
                  <a:srgbClr val="000000"/>
                </a:solidFill>
              </a:rPr>
              <a:t>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Este </a:t>
            </a:r>
            <a:r>
              <a:rPr lang="en-US" altLang="pt-BR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calculará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custos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para as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escolheu</a:t>
            </a:r>
            <a:r>
              <a:rPr lang="en-US" altLang="pt-BR" dirty="0" smtClean="0">
                <a:solidFill>
                  <a:srgbClr val="000000"/>
                </a:solidFill>
              </a:rPr>
              <a:t>. Essa </a:t>
            </a:r>
            <a:r>
              <a:rPr lang="en-US" altLang="pt-BR" dirty="0" err="1" smtClean="0">
                <a:solidFill>
                  <a:srgbClr val="000000"/>
                </a:solidFill>
              </a:rPr>
              <a:t>estimativa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inclui</a:t>
            </a:r>
            <a:r>
              <a:rPr lang="en-US" altLang="pt-BR" dirty="0" smtClean="0">
                <a:solidFill>
                  <a:srgbClr val="000000"/>
                </a:solidFill>
              </a:rPr>
              <a:t> valor </a:t>
            </a:r>
            <a:r>
              <a:rPr lang="en-US" altLang="pt-BR" dirty="0" err="1" smtClean="0">
                <a:solidFill>
                  <a:srgbClr val="000000"/>
                </a:solidFill>
              </a:rPr>
              <a:t>anual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taxas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livros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materiais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alimentos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transporte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local e </a:t>
            </a:r>
            <a:r>
              <a:rPr lang="en-US" altLang="pt-BR" dirty="0" err="1" smtClean="0">
                <a:solidFill>
                  <a:srgbClr val="000000"/>
                </a:solidFill>
              </a:rPr>
              <a:t>custos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variados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b="1" dirty="0" smtClean="0">
                <a:solidFill>
                  <a:srgbClr val="000000"/>
                </a:solidFill>
              </a:rPr>
              <a:t> 3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Autorizações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b="1" dirty="0" smtClean="0">
                <a:solidFill>
                  <a:srgbClr val="000000"/>
                </a:solidFill>
              </a:rPr>
              <a:t>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para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Estrangeiros</a:t>
            </a:r>
            <a:endParaRPr lang="en-US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Este </a:t>
            </a:r>
            <a:r>
              <a:rPr lang="en-US" altLang="pt-BR" dirty="0" err="1" smtClean="0">
                <a:solidFill>
                  <a:srgbClr val="000000"/>
                </a:solidFill>
              </a:rPr>
              <a:t>passo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ajudará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identificar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requisitos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ingresso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156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hape 292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8850" name="Shape 29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endParaRPr lang="pt-BR" altLang="pt-BR" dirty="0" smtClean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multiculturais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, com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classe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mundial</a:t>
            </a:r>
            <a:r>
              <a:rPr lang="en-US" altLang="pt-BR" dirty="0" smtClean="0">
                <a:solidFill>
                  <a:srgbClr val="000000"/>
                </a:solidFill>
              </a:rPr>
              <a:t>, um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dirty="0" smtClean="0">
                <a:solidFill>
                  <a:srgbClr val="000000"/>
                </a:solidFill>
              </a:rPr>
              <a:t> universal e </a:t>
            </a:r>
            <a:r>
              <a:rPr lang="en-US" altLang="pt-BR" dirty="0" err="1" smtClean="0">
                <a:solidFill>
                  <a:srgbClr val="000000"/>
                </a:solidFill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limpas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receptivas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VIVA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viver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smtClean="0">
                <a:solidFill>
                  <a:srgbClr val="414141"/>
                </a:solidFill>
              </a:rPr>
              <a:t>1ª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posição</a:t>
            </a:r>
            <a:r>
              <a:rPr lang="en-US" altLang="pt-BR" b="1" dirty="0" smtClean="0">
                <a:solidFill>
                  <a:srgbClr val="414141"/>
                </a:solidFill>
              </a:rPr>
              <a:t> entre o G-7 para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melhor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qualidade</a:t>
            </a:r>
            <a:r>
              <a:rPr lang="en-US" altLang="pt-BR" b="1" dirty="0" smtClean="0">
                <a:solidFill>
                  <a:srgbClr val="414141"/>
                </a:solidFill>
              </a:rPr>
              <a:t> de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vida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r>
              <a:rPr lang="en-US" altLang="pt-BR" b="1" dirty="0" err="1" smtClean="0">
                <a:solidFill>
                  <a:srgbClr val="414141"/>
                </a:solidFill>
              </a:rPr>
              <a:t>geral</a:t>
            </a:r>
            <a:r>
              <a:rPr lang="en-US" altLang="pt-BR" b="1" dirty="0" smtClean="0">
                <a:solidFill>
                  <a:srgbClr val="414141"/>
                </a:solidFill>
              </a:rPr>
              <a:t> </a:t>
            </a:r>
            <a:endParaRPr lang="pt-BR" altLang="pt-BR" dirty="0" smtClean="0">
              <a:solidFill>
                <a:srgbClr val="41414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414141"/>
                </a:solidFill>
              </a:rPr>
              <a:t>O </a:t>
            </a:r>
            <a:r>
              <a:rPr lang="en-US" altLang="pt-BR" dirty="0" err="1" smtClean="0">
                <a:solidFill>
                  <a:srgbClr val="414141"/>
                </a:solidFill>
              </a:rPr>
              <a:t>Canadá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também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é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classificado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em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1º </a:t>
            </a:r>
            <a:r>
              <a:rPr lang="en-US" altLang="pt-BR" dirty="0" err="1" smtClean="0">
                <a:solidFill>
                  <a:srgbClr val="000000"/>
                </a:solidFill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melhor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b="1" dirty="0" smtClean="0">
                <a:solidFill>
                  <a:srgbClr val="000000"/>
                </a:solidFill>
              </a:rPr>
              <a:t> entre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chamados</a:t>
            </a:r>
            <a:r>
              <a:rPr lang="en-US" altLang="pt-BR" b="1" dirty="0" smtClean="0">
                <a:solidFill>
                  <a:srgbClr val="000000"/>
                </a:solidFill>
              </a:rPr>
              <a:t> “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millennials</a:t>
            </a:r>
            <a:r>
              <a:rPr lang="en-US" altLang="pt-BR" b="1" dirty="0" smtClean="0">
                <a:solidFill>
                  <a:srgbClr val="000000"/>
                </a:solidFill>
              </a:rPr>
              <a:t>”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elogiado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estabilidade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multiculturalismo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meio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limpo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classe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mundial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fonte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u="sng" dirty="0" smtClean="0">
                <a:solidFill>
                  <a:srgbClr val="000000"/>
                </a:solidFill>
              </a:rPr>
              <a:t>Us News Best country for </a:t>
            </a:r>
            <a:r>
              <a:rPr lang="en-US" altLang="pt-BR" u="sng" dirty="0" err="1" smtClean="0">
                <a:solidFill>
                  <a:srgbClr val="000000"/>
                </a:solidFill>
              </a:rPr>
              <a:t>Millennials</a:t>
            </a:r>
            <a:r>
              <a:rPr lang="en-US" altLang="pt-BR" dirty="0" smtClean="0">
                <a:solidFill>
                  <a:srgbClr val="000000"/>
                </a:solidFill>
              </a:rPr>
              <a:t> - http://</a:t>
            </a:r>
            <a:r>
              <a:rPr lang="en-US" altLang="pt-BR" dirty="0" err="1" smtClean="0">
                <a:solidFill>
                  <a:srgbClr val="000000"/>
                </a:solidFill>
              </a:rPr>
              <a:t>www.usnews.com</a:t>
            </a:r>
            <a:r>
              <a:rPr lang="en-US" altLang="pt-BR" dirty="0" smtClean="0">
                <a:solidFill>
                  <a:srgbClr val="000000"/>
                </a:solidFill>
              </a:rPr>
              <a:t>/news/best-countries/</a:t>
            </a:r>
            <a:r>
              <a:rPr lang="en-US" altLang="pt-BR" dirty="0" err="1" smtClean="0">
                <a:solidFill>
                  <a:srgbClr val="000000"/>
                </a:solidFill>
              </a:rPr>
              <a:t>millennials</a:t>
            </a:r>
            <a:r>
              <a:rPr lang="en-US" altLang="pt-BR" dirty="0" smtClean="0">
                <a:solidFill>
                  <a:srgbClr val="000000"/>
                </a:solidFill>
              </a:rPr>
              <a:t>-overall-full-list) </a:t>
            </a:r>
          </a:p>
          <a:p>
            <a:pPr eaLnBrk="1" hangingPunct="1">
              <a:spcBef>
                <a:spcPts val="500"/>
              </a:spcBef>
            </a:pPr>
            <a:endParaRPr lang="pt-BR" altLang="pt-BR" dirty="0" smtClean="0">
              <a:solidFill>
                <a:srgbClr val="414141"/>
              </a:solidFill>
            </a:endParaRPr>
          </a:p>
          <a:p>
            <a:pPr eaLnBrk="1" hangingPunct="1">
              <a:spcBef>
                <a:spcPts val="50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APRENDA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: o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414141"/>
                </a:solidFill>
              </a:rPr>
              <a:t> é o </a:t>
            </a:r>
            <a:r>
              <a:rPr lang="en-US" altLang="pt-BR" dirty="0" err="1" smtClean="0">
                <a:solidFill>
                  <a:srgbClr val="414141"/>
                </a:solidFill>
              </a:rPr>
              <a:t>líder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mundial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em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pesquisa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pós-secundária</a:t>
            </a:r>
            <a:r>
              <a:rPr lang="en-US" altLang="pt-BR" dirty="0" smtClean="0">
                <a:solidFill>
                  <a:srgbClr val="414141"/>
                </a:solidFill>
              </a:rPr>
              <a:t>, </a:t>
            </a:r>
            <a:r>
              <a:rPr lang="en-US" altLang="pt-BR" dirty="0" err="1" smtClean="0">
                <a:solidFill>
                  <a:srgbClr val="414141"/>
                </a:solidFill>
              </a:rPr>
              <a:t>superando</a:t>
            </a:r>
            <a:r>
              <a:rPr lang="en-US" altLang="pt-BR" dirty="0" smtClean="0">
                <a:solidFill>
                  <a:srgbClr val="414141"/>
                </a:solidFill>
              </a:rPr>
              <a:t> a </a:t>
            </a:r>
            <a:r>
              <a:rPr lang="en-US" altLang="pt-BR" dirty="0" err="1" smtClean="0">
                <a:solidFill>
                  <a:srgbClr val="414141"/>
                </a:solidFill>
              </a:rPr>
              <a:t>maioria</a:t>
            </a:r>
            <a:r>
              <a:rPr lang="en-US" altLang="pt-BR" dirty="0" smtClean="0">
                <a:solidFill>
                  <a:srgbClr val="414141"/>
                </a:solidFill>
              </a:rPr>
              <a:t> dos </a:t>
            </a:r>
            <a:r>
              <a:rPr lang="en-US" altLang="pt-BR" dirty="0" err="1" smtClean="0">
                <a:solidFill>
                  <a:srgbClr val="414141"/>
                </a:solidFill>
              </a:rPr>
              <a:t>países</a:t>
            </a:r>
            <a:r>
              <a:rPr lang="en-US" altLang="pt-BR" dirty="0" smtClean="0">
                <a:solidFill>
                  <a:srgbClr val="414141"/>
                </a:solidFill>
              </a:rPr>
              <a:t> do G-7 </a:t>
            </a:r>
            <a:r>
              <a:rPr lang="en-US" altLang="pt-BR" dirty="0" err="1" smtClean="0">
                <a:solidFill>
                  <a:srgbClr val="414141"/>
                </a:solidFill>
              </a:rPr>
              <a:t>em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investimento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geral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em</a:t>
            </a:r>
            <a:r>
              <a:rPr lang="en-US" altLang="pt-BR" dirty="0" smtClean="0">
                <a:solidFill>
                  <a:srgbClr val="414141"/>
                </a:solidFill>
              </a:rPr>
              <a:t> P&amp;D. </a:t>
            </a:r>
          </a:p>
          <a:p>
            <a:pPr eaLnBrk="1" hangingPunct="1">
              <a:spcBef>
                <a:spcPts val="50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3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da OCDE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gastos</a:t>
            </a:r>
            <a:r>
              <a:rPr lang="en-US" altLang="pt-BR" dirty="0" smtClean="0">
                <a:solidFill>
                  <a:srgbClr val="000000"/>
                </a:solidFill>
              </a:rPr>
              <a:t> per capita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pós-secundária</a:t>
            </a:r>
            <a:r>
              <a:rPr lang="en-US" altLang="pt-BR" dirty="0" smtClean="0">
                <a:solidFill>
                  <a:srgbClr val="000000"/>
                </a:solidFill>
              </a:rPr>
              <a:t> e tem a </a:t>
            </a:r>
            <a:r>
              <a:rPr lang="en-US" altLang="pt-BR" dirty="0" err="1" smtClean="0">
                <a:solidFill>
                  <a:srgbClr val="000000"/>
                </a:solidFill>
              </a:rPr>
              <a:t>maior</a:t>
            </a:r>
            <a:r>
              <a:rPr lang="en-US" altLang="pt-BR" dirty="0" smtClean="0">
                <a:solidFill>
                  <a:srgbClr val="000000"/>
                </a:solidFill>
              </a:rPr>
              <a:t> taxa (53%) de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adulta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qualificação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terciária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da OCDE. Education at a Glance da OCDE (2014). </a:t>
            </a:r>
          </a:p>
          <a:p>
            <a:pPr eaLnBrk="1" hangingPunct="1">
              <a:spcBef>
                <a:spcPts val="50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TRABALHE E TENHA SUCESSO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o 1</a:t>
            </a:r>
            <a:r>
              <a:rPr lang="en-US" altLang="pt-BR" baseline="30000" dirty="0" smtClean="0">
                <a:solidFill>
                  <a:srgbClr val="000000"/>
                </a:solidFill>
              </a:rPr>
              <a:t>º</a:t>
            </a:r>
            <a:r>
              <a:rPr dirty="0" smtClean="0"/>
              <a:t> </a:t>
            </a:r>
            <a:r>
              <a:rPr lang="en-US" altLang="pt-BR" dirty="0" smtClean="0">
                <a:solidFill>
                  <a:srgbClr val="414141"/>
                </a:solidFill>
              </a:rPr>
              <a:t>entre 16 </a:t>
            </a:r>
            <a:r>
              <a:rPr lang="en-US" altLang="pt-BR" dirty="0" err="1" smtClean="0">
                <a:solidFill>
                  <a:srgbClr val="414141"/>
                </a:solidFill>
              </a:rPr>
              <a:t>países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para</a:t>
            </a:r>
            <a:r>
              <a:rPr lang="en-US" altLang="pt-BR" dirty="0" smtClean="0">
                <a:solidFill>
                  <a:srgbClr val="414141"/>
                </a:solidFill>
              </a:rPr>
              <a:t> </a:t>
            </a:r>
            <a:r>
              <a:rPr lang="en-US" altLang="pt-BR" dirty="0" err="1" smtClean="0">
                <a:solidFill>
                  <a:srgbClr val="414141"/>
                </a:solidFill>
              </a:rPr>
              <a:t>emprego</a:t>
            </a:r>
            <a:r>
              <a:rPr lang="en-US" altLang="pt-BR" dirty="0" smtClean="0">
                <a:solidFill>
                  <a:srgbClr val="414141"/>
                </a:solidFill>
              </a:rPr>
              <a:t> de ex-</a:t>
            </a:r>
            <a:r>
              <a:rPr lang="en-US" altLang="pt-BR" dirty="0" err="1" smtClean="0">
                <a:solidFill>
                  <a:srgbClr val="414141"/>
                </a:solidFill>
              </a:rPr>
              <a:t>estudantes</a:t>
            </a:r>
            <a:r>
              <a:rPr lang="en-US" altLang="pt-BR" dirty="0" smtClean="0">
                <a:solidFill>
                  <a:srgbClr val="414141"/>
                </a:solidFill>
              </a:rPr>
              <a:t>.</a:t>
            </a:r>
            <a:endParaRPr lang="pt-BR" altLang="pt-BR" dirty="0" smtClean="0">
              <a:solidFill>
                <a:srgbClr val="414141"/>
              </a:solidFill>
              <a:latin typeface="Netto offic" charset="0"/>
              <a:ea typeface="Netto offic" charset="0"/>
              <a:cs typeface="Netto offic" charset="0"/>
              <a:sym typeface="Netto offic" charset="0"/>
            </a:endParaRPr>
          </a:p>
          <a:p>
            <a:pPr eaLnBrk="1" hangingPunct="1">
              <a:spcBef>
                <a:spcPts val="50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custos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competitivos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comparados</a:t>
            </a:r>
            <a:r>
              <a:rPr lang="en-US" altLang="pt-BR" dirty="0" smtClean="0">
                <a:solidFill>
                  <a:srgbClr val="000000"/>
                </a:solidFill>
              </a:rPr>
              <a:t> com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principais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destinos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dirty="0" smtClean="0">
                <a:solidFill>
                  <a:srgbClr val="000000"/>
                </a:solidFill>
              </a:rPr>
              <a:t> no exterior.</a:t>
            </a:r>
          </a:p>
          <a:p>
            <a:pPr eaLnBrk="1" hangingPunct="1">
              <a:spcBef>
                <a:spcPts val="50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ts val="50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8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hape 739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20834" name="Shape 74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Estude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ano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inteiro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oferecidos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outono</a:t>
            </a:r>
            <a:r>
              <a:rPr lang="en-US" altLang="pt-BR" dirty="0" smtClean="0">
                <a:solidFill>
                  <a:srgbClr val="000000"/>
                </a:solidFill>
              </a:rPr>
              <a:t>, no </a:t>
            </a:r>
            <a:r>
              <a:rPr lang="en-US" altLang="pt-BR" dirty="0" err="1" smtClean="0">
                <a:solidFill>
                  <a:srgbClr val="000000"/>
                </a:solidFill>
              </a:rPr>
              <a:t>inverno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primavera e no </a:t>
            </a:r>
            <a:r>
              <a:rPr lang="en-US" altLang="pt-BR" dirty="0" err="1" smtClean="0">
                <a:solidFill>
                  <a:srgbClr val="000000"/>
                </a:solidFill>
              </a:rPr>
              <a:t>verão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Solicite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antecedência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dirty="0" smtClean="0">
                <a:solidFill>
                  <a:srgbClr val="000000"/>
                </a:solidFill>
              </a:rPr>
              <a:t> 8 </a:t>
            </a:r>
            <a:r>
              <a:rPr lang="en-US" altLang="pt-BR" dirty="0" err="1" smtClean="0">
                <a:solidFill>
                  <a:srgbClr val="000000"/>
                </a:solidFill>
              </a:rPr>
              <a:t>meses</a:t>
            </a:r>
            <a:r>
              <a:rPr lang="en-US" altLang="pt-BR" dirty="0" smtClean="0">
                <a:solidFill>
                  <a:srgbClr val="000000"/>
                </a:solidFill>
              </a:rPr>
              <a:t> antes do </a:t>
            </a:r>
            <a:r>
              <a:rPr lang="en-US" altLang="pt-BR" dirty="0" err="1" smtClean="0">
                <a:solidFill>
                  <a:srgbClr val="000000"/>
                </a:solidFill>
              </a:rPr>
              <a:t>início</a:t>
            </a:r>
            <a:r>
              <a:rPr lang="en-US" altLang="pt-BR" baseline="0" dirty="0" smtClean="0">
                <a:solidFill>
                  <a:srgbClr val="000000"/>
                </a:solidFill>
              </a:rPr>
              <a:t> do </a:t>
            </a:r>
            <a:r>
              <a:rPr lang="en-US" altLang="pt-BR" baseline="0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baseline="0" dirty="0" err="1" smtClean="0">
                <a:solidFill>
                  <a:srgbClr val="000000"/>
                </a:solidFill>
              </a:rPr>
              <a:t>letivo</a:t>
            </a:r>
            <a:r>
              <a:rPr lang="en-US" altLang="pt-BR" baseline="0" dirty="0" smtClean="0">
                <a:solidFill>
                  <a:srgbClr val="000000"/>
                </a:solidFill>
              </a:rPr>
              <a:t>.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Quando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pt-BR" dirty="0" err="1" smtClean="0">
                <a:solidFill>
                  <a:srgbClr val="000000"/>
                </a:solidFill>
              </a:rPr>
              <a:t>Inclua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históricos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completos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incluindo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notas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metade</a:t>
            </a:r>
            <a:r>
              <a:rPr lang="en-US" altLang="pt-BR" baseline="0" dirty="0" smtClean="0">
                <a:solidFill>
                  <a:srgbClr val="000000"/>
                </a:solidFill>
              </a:rPr>
              <a:t> do </a:t>
            </a:r>
            <a:r>
              <a:rPr lang="en-US" altLang="pt-BR" baseline="0" dirty="0" err="1" smtClean="0">
                <a:solidFill>
                  <a:srgbClr val="000000"/>
                </a:solidFill>
              </a:rPr>
              <a:t>semestre</a:t>
            </a:r>
            <a:r>
              <a:rPr lang="en-US" altLang="pt-BR" dirty="0" smtClean="0">
                <a:solidFill>
                  <a:srgbClr val="000000"/>
                </a:solidFill>
              </a:rPr>
              <a:t> e, </a:t>
            </a:r>
            <a:r>
              <a:rPr lang="en-US" altLang="pt-BR" dirty="0" err="1" smtClean="0">
                <a:solidFill>
                  <a:srgbClr val="000000"/>
                </a:solidFill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exigidas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notas</a:t>
            </a:r>
            <a:r>
              <a:rPr lang="en-US" altLang="pt-BR" dirty="0" smtClean="0">
                <a:solidFill>
                  <a:srgbClr val="000000"/>
                </a:solidFill>
              </a:rPr>
              <a:t> de testes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*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exigem</a:t>
            </a:r>
            <a:r>
              <a:rPr lang="en-US" altLang="pt-BR" dirty="0" smtClean="0">
                <a:solidFill>
                  <a:srgbClr val="000000"/>
                </a:solidFill>
              </a:rPr>
              <a:t> carta de </a:t>
            </a:r>
            <a:r>
              <a:rPr lang="en-US" altLang="pt-BR" dirty="0" err="1" smtClean="0">
                <a:solidFill>
                  <a:srgbClr val="000000"/>
                </a:solidFill>
              </a:rPr>
              <a:t>referência</a:t>
            </a:r>
            <a:r>
              <a:rPr lang="en-US" altLang="pt-BR" dirty="0" smtClean="0">
                <a:solidFill>
                  <a:srgbClr val="000000"/>
                </a:solidFill>
              </a:rPr>
              <a:t> e carta de </a:t>
            </a:r>
            <a:r>
              <a:rPr lang="en-US" altLang="pt-BR" dirty="0" err="1" smtClean="0">
                <a:solidFill>
                  <a:srgbClr val="000000"/>
                </a:solidFill>
              </a:rPr>
              <a:t>intenções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2"/>
            </a:pP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candidatar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diretamente</a:t>
            </a:r>
            <a:r>
              <a:rPr lang="en-US" altLang="pt-BR" dirty="0" smtClean="0">
                <a:solidFill>
                  <a:srgbClr val="000000"/>
                </a:solidFill>
              </a:rPr>
              <a:t> para um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casos</a:t>
            </a:r>
            <a:r>
              <a:rPr lang="en-US" altLang="pt-BR" dirty="0" smtClean="0">
                <a:solidFill>
                  <a:srgbClr val="000000"/>
                </a:solidFill>
              </a:rPr>
              <a:t>, a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</a:t>
            </a:r>
            <a:endParaRPr lang="en-US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2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admissão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baseada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mérito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Disciplinas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pré-requisito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nota </a:t>
            </a:r>
            <a:r>
              <a:rPr lang="en-US" altLang="pt-BR" dirty="0" err="1" smtClean="0">
                <a:solidFill>
                  <a:srgbClr val="000000"/>
                </a:solidFill>
              </a:rPr>
              <a:t>média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mínima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exigidas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admissão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concorridos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4"/>
            </a:pP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</a:t>
            </a:r>
            <a:r>
              <a:rPr lang="en-US" altLang="pt-BR" dirty="0" smtClean="0">
                <a:solidFill>
                  <a:srgbClr val="000000"/>
                </a:solidFill>
              </a:rPr>
              <a:t> teste </a:t>
            </a:r>
            <a:r>
              <a:rPr lang="en-US" altLang="pt-BR" dirty="0" err="1" smtClean="0">
                <a:solidFill>
                  <a:srgbClr val="000000"/>
                </a:solidFill>
              </a:rPr>
              <a:t>padronizado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admissão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, mas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exigir</a:t>
            </a:r>
            <a:r>
              <a:rPr lang="en-US" altLang="pt-BR" dirty="0" smtClean="0">
                <a:solidFill>
                  <a:srgbClr val="000000"/>
                </a:solidFill>
              </a:rPr>
              <a:t> SATs se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estiver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Estados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Unidos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99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hape 751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52" name="Shape 75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/>
            </a:pP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Interações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sugeridas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O valor dos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estudantes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estrangeiros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no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Canadá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pode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variar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entre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instituições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programas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Como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uma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orientação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básica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você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tende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gastar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entre C$ 15.500 e C$ 46.000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cobrir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o valor 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anual</a:t>
            </a:r>
            <a:r>
              <a:rPr lang="pt-BR" baseline="0"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do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(</a:t>
            </a:r>
            <a:r>
              <a:rPr dirty="0" err="1" smtClean="0">
                <a:solidFill>
                  <a:sysClr val="windowText" lastClr="000000"/>
                </a:solidFill>
                <a:sym typeface="Helvetica Courant"/>
              </a:rPr>
              <a:t>tuit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i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on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) e as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despesas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subsistência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se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estiver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estudando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nível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 smtClean="0">
                <a:solidFill>
                  <a:sysClr val="windowText" lastClr="000000"/>
                </a:solidFill>
                <a:sym typeface="Helvetica Courant"/>
              </a:rPr>
              <a:t>universitário</a:t>
            </a:r>
            <a:r>
              <a:rPr lang="pt-BR" b="1" dirty="0" smtClean="0">
                <a:solidFill>
                  <a:sysClr val="windowText" lastClr="000000"/>
                </a:solidFill>
                <a:sym typeface="Helvetica Courant"/>
              </a:rPr>
              <a:t>.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endParaRPr b="1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 O valor dos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pós-graduação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é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definido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pela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universidade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pode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contrabalançado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com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bolsas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empregos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pesquisa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bolsas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</a:t>
            </a:r>
            <a:r>
              <a:rPr dirty="0" err="1" smtClean="0">
                <a:solidFill>
                  <a:sysClr val="windowText" lastClr="000000"/>
                </a:solidFill>
                <a:sym typeface="Helvetica Courant"/>
              </a:rPr>
              <a:t>professores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.</a:t>
            </a:r>
            <a:endParaRPr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Como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uma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orientação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básica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você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tende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gastar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entre C$ 13.800 e C$ 32.000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cobrir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o valor 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anual 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do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(</a:t>
            </a:r>
            <a:r>
              <a:rPr dirty="0" err="1" smtClean="0">
                <a:solidFill>
                  <a:sysClr val="windowText" lastClr="000000"/>
                </a:solidFill>
                <a:sym typeface="Helvetica Courant"/>
              </a:rPr>
              <a:t>tuit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i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on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) e as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despesas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subsistência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se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estiver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estudando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nível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faculdade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técnica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(college</a:t>
            </a:r>
            <a:r>
              <a:rPr b="1" dirty="0" smtClean="0">
                <a:solidFill>
                  <a:sysClr val="windowText" lastClr="000000"/>
                </a:solidFill>
                <a:sym typeface="Helvetica Courant"/>
              </a:rPr>
              <a:t>)</a:t>
            </a:r>
            <a:r>
              <a:rPr lang="pt-BR" b="1" dirty="0" smtClean="0">
                <a:solidFill>
                  <a:sysClr val="windowText" lastClr="000000"/>
                </a:solidFill>
                <a:sym typeface="Helvetica Courant"/>
              </a:rPr>
              <a:t>.</a:t>
            </a:r>
            <a:endParaRPr b="1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Como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uma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orientação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básica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você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tende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gastar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entre C$ 22.000 e C$ 30.000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cobrir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o valor 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anual 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do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(</a:t>
            </a:r>
            <a:r>
              <a:rPr dirty="0" err="1" smtClean="0">
                <a:solidFill>
                  <a:sysClr val="windowText" lastClr="000000"/>
                </a:solidFill>
                <a:sym typeface="Helvetica Courant"/>
              </a:rPr>
              <a:t>tuit</a:t>
            </a:r>
            <a:r>
              <a:rPr lang="pt-BR" dirty="0" smtClean="0">
                <a:solidFill>
                  <a:sysClr val="windowText" lastClr="000000"/>
                </a:solidFill>
                <a:sym typeface="Helvetica Courant"/>
              </a:rPr>
              <a:t>i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on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) e as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despesas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subsistência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se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estiver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estudando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nível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de K-12 (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ensino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primário</a:t>
            </a:r>
            <a:r>
              <a:rPr b="1"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b="1" dirty="0" err="1">
                <a:solidFill>
                  <a:sysClr val="windowText" lastClr="000000"/>
                </a:solidFill>
                <a:sym typeface="Helvetica Courant"/>
              </a:rPr>
              <a:t>secundário</a:t>
            </a:r>
            <a:r>
              <a:rPr b="1" dirty="0" smtClean="0">
                <a:solidFill>
                  <a:sysClr val="windowText" lastClr="000000"/>
                </a:solidFill>
                <a:sym typeface="Helvetica Courant"/>
              </a:rPr>
              <a:t>)</a:t>
            </a:r>
            <a:r>
              <a:rPr lang="pt-BR" b="1" dirty="0" smtClean="0">
                <a:solidFill>
                  <a:sysClr val="windowText" lastClr="000000"/>
                </a:solidFill>
                <a:sym typeface="Helvetica Courant"/>
              </a:rPr>
              <a:t>.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endParaRPr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Você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precisa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ter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seguro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saúde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. As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condições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custos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variam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dependendo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nível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estudo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, da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instituição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da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província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83A9"/>
                </a:solidFill>
              </a:defRPr>
            </a:pPr>
            <a:endParaRPr lang="pt-BR" dirty="0">
              <a:solidFill>
                <a:srgbClr val="0083A9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residentes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permanentes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no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Canadá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pagam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taxas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menores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acordo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com as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orientações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escola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da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província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com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relação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taxas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. 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Verifique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o site da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escola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detalhes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ysClr val="windowText" lastClr="00000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calculadora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custos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educação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u="sng" dirty="0">
                <a:solidFill>
                  <a:sysClr val="windowText" lastClr="000000"/>
                </a:solidFill>
                <a:sym typeface="Helvetica Courant"/>
              </a:rPr>
              <a:t>www.educanada.ca </a:t>
            </a:r>
            <a:r>
              <a:rPr dirty="0" err="1" smtClean="0">
                <a:solidFill>
                  <a:sysClr val="windowText" lastClr="000000"/>
                </a:solidFill>
                <a:sym typeface="Helvetica Courant"/>
              </a:rPr>
              <a:t>pode</a:t>
            </a:r>
            <a:r>
              <a:rPr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ajudá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-lo a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definir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recursos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que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você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necessitaria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um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curso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uma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instituição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específicos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.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Isso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não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inclui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despesas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viagem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para e de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seu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dirty="0" err="1">
                <a:solidFill>
                  <a:sysClr val="windowText" lastClr="000000"/>
                </a:solidFill>
                <a:sym typeface="Helvetica Courant"/>
              </a:rPr>
              <a:t>país</a:t>
            </a:r>
            <a:r>
              <a:rPr dirty="0">
                <a:solidFill>
                  <a:sysClr val="windowText" lastClr="000000"/>
                </a:solidFill>
                <a:sym typeface="Helvetica Courant"/>
              </a:rPr>
              <a:t> natal.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pPr>
            <a:endParaRPr lang="pt-BR" dirty="0">
              <a:solidFill>
                <a:srgbClr val="0070C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pPr>
            <a:endParaRPr lang="pt-BR" dirty="0">
              <a:solidFill>
                <a:srgbClr val="0070C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70C0"/>
                </a:solidFill>
              </a:defRPr>
            </a:pPr>
            <a:endParaRPr lang="pt-BR" dirty="0">
              <a:solidFill>
                <a:srgbClr val="0070C0"/>
              </a:solidFill>
              <a:sym typeface="Helvetica Couran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Responsivo</a:t>
            </a:r>
            <a:r>
              <a:rPr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endParaRPr b="1" dirty="0">
              <a:solidFill>
                <a:sysClr val="windowText" lastClr="000000"/>
              </a:solidFill>
              <a:latin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As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seguintes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rgbClr val="1F497D"/>
                </a:solidFill>
                <a:latin typeface="Arial"/>
                <a:sym typeface="Arial"/>
              </a:rPr>
              <a:t>tabelas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 (</a:t>
            </a:r>
            <a:r>
              <a:rPr dirty="0" err="1">
                <a:solidFill>
                  <a:srgbClr val="1F497D"/>
                </a:solidFill>
                <a:latin typeface="Arial"/>
                <a:sym typeface="Arial"/>
              </a:rPr>
              <a:t>pesquisar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 477-0023 e 477-0024) </a:t>
            </a:r>
            <a:r>
              <a:rPr dirty="0" err="1">
                <a:solidFill>
                  <a:srgbClr val="1F497D"/>
                </a:solidFill>
                <a:latin typeface="Arial"/>
                <a:sym typeface="Arial"/>
              </a:rPr>
              <a:t>podem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rgbClr val="1F497D"/>
                </a:solidFill>
                <a:latin typeface="Arial"/>
                <a:sym typeface="Arial"/>
              </a:rPr>
              <a:t>ser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rgbClr val="1F497D"/>
                </a:solidFill>
                <a:latin typeface="Arial"/>
                <a:sym typeface="Arial"/>
              </a:rPr>
              <a:t>acessadas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 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online 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(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sym typeface="Arial"/>
                <a:hlinkClick r:id="rId3"/>
              </a:rPr>
              <a:t>http://www.statcan.gc.ca/start-debut-eng.html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) 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e </a:t>
            </a:r>
            <a:r>
              <a:rPr dirty="0" err="1" smtClean="0">
                <a:solidFill>
                  <a:srgbClr val="1F497D"/>
                </a:solidFill>
                <a:latin typeface="Arial"/>
                <a:sym typeface="Arial"/>
              </a:rPr>
              <a:t>têm</a:t>
            </a:r>
            <a:r>
              <a:rPr dirty="0" smtClean="0">
                <a:solidFill>
                  <a:srgbClr val="1F497D"/>
                </a:solidFill>
                <a:latin typeface="Arial"/>
                <a:sym typeface="Arial"/>
              </a:rPr>
              <a:t> </a:t>
            </a:r>
            <a:r>
              <a:rPr dirty="0">
                <a:solidFill>
                  <a:srgbClr val="1F497D"/>
                </a:solidFill>
                <a:latin typeface="Arial"/>
                <a:sym typeface="Arial"/>
              </a:rPr>
              <a:t>dados de 2010/2011 a 2014/2015.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Os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dados </a:t>
            </a:r>
            <a:r>
              <a:rPr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abaixo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se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referem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a 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2014/2015</a:t>
            </a:r>
            <a:r>
              <a:rPr lang="pt-BR" dirty="0" smtClean="0">
                <a:solidFill>
                  <a:sysClr val="windowText" lastClr="000000"/>
                </a:solidFill>
                <a:latin typeface="Arial"/>
                <a:sym typeface="Arial"/>
              </a:rPr>
              <a:t>.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endParaRPr dirty="0">
              <a:solidFill>
                <a:sysClr val="windowText" lastClr="000000"/>
              </a:solidFill>
              <a:latin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pt-BR" b="1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pt-BR" b="1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Grupo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campo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estudo</a:t>
            </a:r>
            <a:r>
              <a:rPr lang="en-US" dirty="0" smtClean="0"/>
              <a:t>	</a:t>
            </a:r>
            <a:r>
              <a:rPr dirty="0" smtClean="0"/>
              <a:t>                               </a:t>
            </a:r>
            <a:r>
              <a:rPr lang="pt-BR"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Valor</a:t>
            </a:r>
            <a:r>
              <a:rPr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Médi</a:t>
            </a:r>
            <a:r>
              <a:rPr lang="pt-BR"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o</a:t>
            </a:r>
            <a:r>
              <a:rPr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lang="pt-BR"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do Curso </a:t>
            </a:r>
            <a:r>
              <a:rPr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Custos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Acomodação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Diária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para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Estudantes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Graduação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Estrangeiros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em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Tempo Integral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sym typeface="Arial"/>
              </a:rPr>
              <a:t>				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   no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Canadá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(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em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dólares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canadenses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Educação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$15.574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Artes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visuais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cênicas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comunicação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$19.204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Humanidades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$19.241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sociais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comportamentais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$18.521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Direito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profissões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estudos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jurídicos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$25.231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Gestão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empresas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administração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pública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$20.506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físicas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da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vida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$20.926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Matemática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da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computação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informação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$21.416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Engenharia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 $23.325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Arquitetura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relacionadas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$19.580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Agricultura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recursos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naturais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conservação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$18.106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Odontologia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$49.529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Enfermagem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$16.838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Farmácia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$31.970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Medicina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veterinária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$51.937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Outras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saúde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parques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recreação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fitness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$17.772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Fonte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:</a:t>
            </a:r>
            <a:r>
              <a:rPr lang="pt-BR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Statistics 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Canada.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Tabela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477-0023 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- </a:t>
            </a:r>
            <a:r>
              <a:rPr lang="pt-BR"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Valor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médi</a:t>
            </a:r>
            <a:r>
              <a:rPr lang="pt-BR"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o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ponderad</a:t>
            </a:r>
            <a:r>
              <a:rPr lang="pt-BR"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o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para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estudantes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graduação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estrangeiros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em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tempo integral,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por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campo de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estudo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b="1" i="1" dirty="0" err="1">
                <a:solidFill>
                  <a:sysClr val="windowText" lastClr="000000"/>
                </a:solidFill>
                <a:latin typeface="Arial"/>
                <a:sym typeface="Arial"/>
              </a:rPr>
              <a:t>anual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 (</a:t>
            </a:r>
            <a:r>
              <a:rPr b="1" i="1" dirty="0" err="1" smtClean="0">
                <a:solidFill>
                  <a:sysClr val="windowText" lastClr="000000"/>
                </a:solidFill>
                <a:latin typeface="Arial"/>
                <a:sym typeface="Arial"/>
              </a:rPr>
              <a:t>dólar</a:t>
            </a:r>
            <a:r>
              <a:rPr lang="pt-BR"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e</a:t>
            </a:r>
            <a:r>
              <a:rPr b="1" i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s</a:t>
            </a:r>
            <a:r>
              <a:rPr b="1" i="1" dirty="0">
                <a:solidFill>
                  <a:sysClr val="windowText" lastClr="000000"/>
                </a:solidFill>
                <a:latin typeface="Arial"/>
                <a:sym typeface="Arial"/>
              </a:rPr>
              <a:t>), CANSIM (base de dados).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b="1" i="1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b="1" i="1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 i="1">
                <a:latin typeface="Arial"/>
                <a:ea typeface="Arial"/>
                <a:cs typeface="Arial"/>
                <a:sym typeface="Arial"/>
              </a:defRPr>
            </a:pPr>
            <a:endParaRPr lang="pt-BR" b="1" i="1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Grupo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campo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estudo</a:t>
            </a:r>
            <a:r>
              <a:rPr lang="en-US" dirty="0" smtClean="0"/>
              <a:t>	</a:t>
            </a:r>
            <a:r>
              <a:rPr dirty="0" smtClean="0"/>
              <a:t>                               </a:t>
            </a:r>
            <a:r>
              <a:rPr lang="pt-BR"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Valor Médio do Curso </a:t>
            </a:r>
            <a:r>
              <a:rPr b="1" dirty="0" smtClean="0">
                <a:solidFill>
                  <a:sysClr val="windowText" lastClr="000000"/>
                </a:solidFill>
                <a:latin typeface="Arial"/>
                <a:sym typeface="Arial"/>
              </a:rPr>
              <a:t>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Custos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Acomodação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Diária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para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Estudantes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Pós-Graduação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Estrangeiros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em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Tempo Integral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sym typeface="Arial"/>
              </a:rPr>
              <a:t>				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   no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Canadá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(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em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dólares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b="1" dirty="0" err="1">
                <a:solidFill>
                  <a:sysClr val="windowText" lastClr="000000"/>
                </a:solidFill>
                <a:latin typeface="Arial"/>
                <a:sym typeface="Arial"/>
              </a:rPr>
              <a:t>canadenses</a:t>
            </a:r>
            <a:r>
              <a:rPr b="1" dirty="0">
                <a:solidFill>
                  <a:sysClr val="windowText" lastClr="000000"/>
                </a:solidFill>
                <a:latin typeface="Arial"/>
                <a:sym typeface="Arial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Educação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</a:t>
            </a:r>
            <a:r>
              <a:rPr dirty="0" smtClean="0">
                <a:solidFill>
                  <a:sysClr val="windowText" lastClr="000000"/>
                </a:solidFill>
                <a:latin typeface="Arial"/>
                <a:sym typeface="Arial"/>
              </a:rPr>
              <a:t>$13.328</a:t>
            </a:r>
            <a:endParaRPr dirty="0">
              <a:solidFill>
                <a:sysClr val="windowText" lastClr="000000"/>
              </a:solidFill>
              <a:latin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Artes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visuais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cênicas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comunicação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$12.241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Humanidades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$12.857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sociais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comportamentais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$12.676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Direito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profissões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estudos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jurídicos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$16.115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Gestão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empresas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administração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pública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$18.531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MBA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Executivo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  $46.107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MBA Regular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  $34.724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físicas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da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vida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$12.947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$12.947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Matemática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ciências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da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computação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informação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$12.578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Engenharia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 $ 14.556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Arquitetura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tecnologias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relacionadas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$16.379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Agricultura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recursos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naturais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conservação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$11.672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Odontologia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$20.129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Enfermagem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$13.038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Farmácia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                         $12.971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Medicina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veterinária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                          $9.460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Outras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saúde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parques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, </a:t>
            </a:r>
            <a:r>
              <a:rPr dirty="0" err="1">
                <a:solidFill>
                  <a:sysClr val="windowText" lastClr="000000"/>
                </a:solidFill>
                <a:latin typeface="Arial"/>
                <a:sym typeface="Arial"/>
              </a:rPr>
              <a:t>recreação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e fitness</a:t>
            </a:r>
            <a:r>
              <a:rPr lang="en-US" dirty="0">
                <a:solidFill>
                  <a:sysClr val="windowText" lastClr="000000"/>
                </a:solidFill>
                <a:latin typeface="Arial"/>
                <a:sym typeface="Arial"/>
              </a:rPr>
              <a:t>	</a:t>
            </a:r>
            <a:r>
              <a:rPr dirty="0">
                <a:solidFill>
                  <a:sysClr val="windowText" lastClr="000000"/>
                </a:solidFill>
                <a:latin typeface="Arial"/>
                <a:sym typeface="Arial"/>
              </a:rPr>
              <a:t>                                                       $16.079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  <a:ea typeface="Arial"/>
                <a:cs typeface="Arial"/>
                <a:sym typeface="Arial"/>
              </a:defRPr>
            </a:pPr>
            <a:endParaRPr lang="pt-BR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ysClr val="windowText" lastClr="000000"/>
                </a:solidFill>
                <a:sym typeface="Helvetica Courant"/>
              </a:rPr>
              <a:t>Fonte: 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Statistics Canada.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Tabela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 smtClean="0">
                <a:solidFill>
                  <a:sysClr val="windowText" lastClr="000000"/>
                </a:solidFill>
                <a:sym typeface="Helvetica Courant"/>
              </a:rPr>
              <a:t>477-0024 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- </a:t>
            </a:r>
            <a:r>
              <a:rPr lang="pt-BR" b="1" i="1" dirty="0" smtClean="0">
                <a:solidFill>
                  <a:sysClr val="windowText" lastClr="000000"/>
                </a:solidFill>
                <a:sym typeface="Helvetica Courant"/>
              </a:rPr>
              <a:t>Valor</a:t>
            </a:r>
            <a:r>
              <a:rPr b="1" i="1"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 err="1" smtClean="0">
                <a:solidFill>
                  <a:sysClr val="windowText" lastClr="000000"/>
                </a:solidFill>
                <a:sym typeface="Helvetica Courant"/>
              </a:rPr>
              <a:t>médi</a:t>
            </a:r>
            <a:r>
              <a:rPr lang="pt-BR" b="1" i="1" dirty="0" smtClean="0">
                <a:solidFill>
                  <a:sysClr val="windowText" lastClr="000000"/>
                </a:solidFill>
                <a:sym typeface="Helvetica Courant"/>
              </a:rPr>
              <a:t>o</a:t>
            </a:r>
            <a:r>
              <a:rPr b="1" i="1"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 err="1" smtClean="0">
                <a:solidFill>
                  <a:sysClr val="windowText" lastClr="000000"/>
                </a:solidFill>
                <a:sym typeface="Helvetica Courant"/>
              </a:rPr>
              <a:t>ponderad</a:t>
            </a:r>
            <a:r>
              <a:rPr lang="pt-BR" b="1" i="1" dirty="0" smtClean="0">
                <a:solidFill>
                  <a:sysClr val="windowText" lastClr="000000"/>
                </a:solidFill>
                <a:sym typeface="Helvetica Courant"/>
              </a:rPr>
              <a:t>o</a:t>
            </a:r>
            <a:r>
              <a:rPr b="1" i="1" dirty="0" smtClean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para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estudantes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de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pós-graduação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estrangeiros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em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tempo integral,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por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campo de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estudo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, </a:t>
            </a:r>
            <a:r>
              <a:rPr b="1" i="1" dirty="0" err="1">
                <a:solidFill>
                  <a:sysClr val="windowText" lastClr="000000"/>
                </a:solidFill>
                <a:sym typeface="Helvetica Courant"/>
              </a:rPr>
              <a:t>anual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 (</a:t>
            </a:r>
            <a:r>
              <a:rPr b="1" i="1" dirty="0" err="1" smtClean="0">
                <a:solidFill>
                  <a:sysClr val="windowText" lastClr="000000"/>
                </a:solidFill>
                <a:sym typeface="Helvetica Courant"/>
              </a:rPr>
              <a:t>dólar</a:t>
            </a:r>
            <a:r>
              <a:rPr lang="pt-BR" b="1" i="1" dirty="0" smtClean="0">
                <a:solidFill>
                  <a:sysClr val="windowText" lastClr="000000"/>
                </a:solidFill>
                <a:sym typeface="Helvetica Courant"/>
              </a:rPr>
              <a:t>e</a:t>
            </a:r>
            <a:r>
              <a:rPr b="1" i="1" dirty="0" smtClean="0">
                <a:solidFill>
                  <a:sysClr val="windowText" lastClr="000000"/>
                </a:solidFill>
                <a:sym typeface="Helvetica Courant"/>
              </a:rPr>
              <a:t>s</a:t>
            </a:r>
            <a:r>
              <a:rPr b="1" i="1" dirty="0">
                <a:solidFill>
                  <a:sysClr val="windowText" lastClr="000000"/>
                </a:solidFill>
                <a:sym typeface="Helvetica Courant"/>
              </a:rPr>
              <a:t>), CANSIM (base de dados). </a:t>
            </a:r>
          </a:p>
        </p:txBody>
      </p:sp>
    </p:spTree>
    <p:extLst>
      <p:ext uri="{BB962C8B-B14F-4D97-AF65-F5344CB8AC3E}">
        <p14:creationId xmlns:p14="http://schemas.microsoft.com/office/powerpoint/2010/main" val="4133871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hape 759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22882" name="Shape 760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escala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</a:t>
            </a:r>
            <a:r>
              <a:rPr lang="en-US" altLang="pt-BR" baseline="0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constante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 um </a:t>
            </a:r>
            <a:r>
              <a:rPr lang="en-US" altLang="pt-BR" b="1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b="1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razoável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comparado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com outros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importantes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destinos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tabela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compara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taxas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universitárias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médias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 e 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7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fonte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dessa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tabela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é 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levantamento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HSBC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Value of Education: Springboard for success,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setembro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2014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Metodologia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calculado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com base no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localizadas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dados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custo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individuais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foram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obtidos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no site da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Expatistan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(http://www.expatistan.com). 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 taxa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calculada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com base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taxa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média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anual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para um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aluno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estrangeiro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estuda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das 10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disponíveis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dados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taxas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anuais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cada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foram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obtidos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sites das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telefone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meio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departamentos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admissão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)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outros sites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confiáveis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menos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parcialmente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financiadas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estado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governo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contrário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privadas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que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financiadas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mercado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pt-BR" altLang="pt-B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comparadas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Toronto, York University,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British Columbia, Simon Fraser University, McGill University,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Waterloo,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Alberta,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Calgary, </a:t>
            </a:r>
            <a:r>
              <a:rPr lang="en-US" altLang="pt-BR" dirty="0" err="1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Universidade</a:t>
            </a:r>
            <a:r>
              <a:rPr lang="en-US" altLang="pt-BR" dirty="0" smtClean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de Victoria e Queen's University.</a:t>
            </a:r>
          </a:p>
        </p:txBody>
      </p:sp>
    </p:spTree>
    <p:extLst>
      <p:ext uri="{BB962C8B-B14F-4D97-AF65-F5344CB8AC3E}">
        <p14:creationId xmlns:p14="http://schemas.microsoft.com/office/powerpoint/2010/main" val="1082288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hape 767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68" name="Shape 76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b="1" dirty="0" err="1" smtClean="0">
                <a:solidFill>
                  <a:srgbClr val="000000"/>
                </a:solidFill>
              </a:rPr>
              <a:t>Financiando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seus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b="1" dirty="0" smtClean="0">
                <a:solidFill>
                  <a:srgbClr val="000000"/>
                </a:solidFill>
              </a:rPr>
              <a:t>   </a:t>
            </a: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dirty="0" err="1" smtClean="0">
                <a:solidFill>
                  <a:srgbClr val="000000"/>
                </a:solidFill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várias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financiar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morar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tornam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acessível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experiência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única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pt-BR" b="1" u="sng" dirty="0" err="1" smtClean="0">
                <a:solidFill>
                  <a:srgbClr val="000000"/>
                </a:solidFill>
              </a:rPr>
              <a:t>Recursos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pessoais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ou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familiares</a:t>
            </a:r>
            <a:endParaRPr lang="en-US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pt-BR" b="1" u="sng" dirty="0" err="1" smtClean="0">
                <a:solidFill>
                  <a:srgbClr val="000000"/>
                </a:solidFill>
              </a:rPr>
              <a:t>Empréstimos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governamentais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locais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(MISSÃO para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especificar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o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nome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do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fundo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governamental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local, se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houver</a:t>
            </a:r>
            <a:r>
              <a:rPr lang="en-US" altLang="pt-BR" b="1" u="sng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buFontTx/>
              <a:buChar char="•"/>
            </a:pPr>
            <a:r>
              <a:rPr lang="en-US" altLang="pt-BR" b="1" u="sng" dirty="0" err="1" smtClean="0">
                <a:solidFill>
                  <a:srgbClr val="000000"/>
                </a:solidFill>
              </a:rPr>
              <a:t>Empréstimo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bancário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Fale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consultor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financeiro</a:t>
            </a:r>
            <a:r>
              <a:rPr lang="en-US" altLang="pt-BR" dirty="0" smtClean="0">
                <a:solidFill>
                  <a:srgbClr val="000000"/>
                </a:solidFill>
              </a:rPr>
              <a:t> local para </a:t>
            </a:r>
            <a:r>
              <a:rPr lang="en-US" altLang="pt-BR" dirty="0" err="1" smtClean="0">
                <a:solidFill>
                  <a:srgbClr val="000000"/>
                </a:solidFill>
              </a:rPr>
              <a:t>detalhes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empréstimo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bancário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pt-BR" b="1" u="sng" dirty="0" err="1" smtClean="0">
                <a:solidFill>
                  <a:srgbClr val="000000"/>
                </a:solidFill>
              </a:rPr>
              <a:t>Financiamento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da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universidade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anfitriã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b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b="1" dirty="0" smtClean="0">
                <a:solidFill>
                  <a:srgbClr val="000000"/>
                </a:solidFill>
              </a:rPr>
              <a:t> para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assistentes</a:t>
            </a:r>
            <a:endParaRPr lang="en-US" altLang="pt-BR" b="1" dirty="0" smtClean="0">
              <a:solidFill>
                <a:srgbClr val="000000"/>
              </a:solidFill>
            </a:endParaRPr>
          </a:p>
          <a:p>
            <a:pPr marL="1085850" lvl="2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obter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assistente</a:t>
            </a:r>
            <a:r>
              <a:rPr lang="en-US" altLang="pt-BR" dirty="0" smtClean="0">
                <a:solidFill>
                  <a:srgbClr val="000000"/>
                </a:solidFill>
              </a:rPr>
              <a:t> (assistantship) se </a:t>
            </a:r>
            <a:r>
              <a:rPr lang="en-US" altLang="pt-BR" dirty="0" err="1" smtClean="0">
                <a:solidFill>
                  <a:srgbClr val="000000"/>
                </a:solidFill>
              </a:rPr>
              <a:t>tiver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marL="1085850" lvl="2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assistente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um local fora do campus que </a:t>
            </a:r>
            <a:r>
              <a:rPr lang="en-US" altLang="pt-BR" dirty="0" err="1" smtClean="0">
                <a:solidFill>
                  <a:srgbClr val="000000"/>
                </a:solidFill>
              </a:rPr>
              <a:t>tenha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afiliação</a:t>
            </a:r>
            <a:r>
              <a:rPr lang="en-US" altLang="pt-BR" dirty="0" smtClean="0">
                <a:solidFill>
                  <a:srgbClr val="000000"/>
                </a:solidFill>
              </a:rPr>
              <a:t> formal com a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hospital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universitário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clínica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b="1" dirty="0" err="1" smtClean="0">
                <a:solidFill>
                  <a:srgbClr val="000000"/>
                </a:solidFill>
              </a:rPr>
              <a:t>Trabalhos</a:t>
            </a:r>
            <a:r>
              <a:rPr lang="en-US" altLang="pt-BR" b="1" dirty="0" smtClean="0">
                <a:solidFill>
                  <a:srgbClr val="000000"/>
                </a:solidFill>
              </a:rPr>
              <a:t> no campus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no campus </a:t>
            </a:r>
            <a:r>
              <a:rPr lang="en-US" altLang="pt-BR" dirty="0" err="1" smtClean="0">
                <a:solidFill>
                  <a:srgbClr val="000000"/>
                </a:solidFill>
              </a:rPr>
              <a:t>apenas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financiadas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setor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tiver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empregadores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incluem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, a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</a:t>
            </a:r>
            <a:r>
              <a:rPr lang="en-US" altLang="pt-BR" dirty="0" smtClean="0">
                <a:solidFill>
                  <a:srgbClr val="000000"/>
                </a:solidFill>
              </a:rPr>
              <a:t>, a </a:t>
            </a:r>
            <a:r>
              <a:rPr lang="en-US" altLang="pt-BR" dirty="0" err="1" smtClean="0">
                <a:solidFill>
                  <a:srgbClr val="000000"/>
                </a:solidFill>
              </a:rPr>
              <a:t>organização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estudantil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privada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prestador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serviço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privado</a:t>
            </a:r>
            <a:r>
              <a:rPr lang="en-US" altLang="pt-BR" dirty="0" smtClean="0">
                <a:solidFill>
                  <a:srgbClr val="000000"/>
                </a:solidFill>
              </a:rPr>
              <a:t> para o campus.</a:t>
            </a:r>
          </a:p>
          <a:p>
            <a:pPr eaLnBrk="1" hangingPunct="1">
              <a:buFontTx/>
              <a:buChar char="•"/>
            </a:pPr>
            <a:r>
              <a:rPr lang="en-US" altLang="pt-BR" b="1" u="sng" dirty="0" smtClean="0">
                <a:solidFill>
                  <a:srgbClr val="000000"/>
                </a:solidFill>
              </a:rPr>
              <a:t>Fonte de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financiamento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externa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b="1" dirty="0" err="1" smtClean="0">
                <a:solidFill>
                  <a:srgbClr val="000000"/>
                </a:solidFill>
              </a:rPr>
              <a:t>Trabalhos</a:t>
            </a:r>
            <a:r>
              <a:rPr lang="en-US" altLang="pt-BR" b="1" dirty="0" smtClean="0">
                <a:solidFill>
                  <a:srgbClr val="000000"/>
                </a:solidFill>
              </a:rPr>
              <a:t> fora do campus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tempo integral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elegíveis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trabalharem</a:t>
            </a:r>
            <a:r>
              <a:rPr lang="en-US" altLang="pt-BR" dirty="0" smtClean="0">
                <a:solidFill>
                  <a:srgbClr val="000000"/>
                </a:solidFill>
              </a:rPr>
              <a:t> fora do campus para </a:t>
            </a:r>
            <a:r>
              <a:rPr lang="en-US" altLang="pt-BR" dirty="0" err="1" smtClean="0">
                <a:solidFill>
                  <a:srgbClr val="000000"/>
                </a:solidFill>
              </a:rPr>
              <a:t>qualquer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empregador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Essas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permitem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até</a:t>
            </a:r>
            <a:r>
              <a:rPr lang="en-US" altLang="pt-BR" dirty="0" smtClean="0">
                <a:solidFill>
                  <a:srgbClr val="000000"/>
                </a:solidFill>
              </a:rPr>
              <a:t> 20 horas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semana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letivo</a:t>
            </a:r>
            <a:r>
              <a:rPr lang="en-US" altLang="pt-BR" dirty="0" smtClean="0">
                <a:solidFill>
                  <a:srgbClr val="000000"/>
                </a:solidFill>
              </a:rPr>
              <a:t> e tempo integral </a:t>
            </a:r>
            <a:r>
              <a:rPr lang="en-US" altLang="pt-BR" dirty="0" err="1" smtClean="0">
                <a:solidFill>
                  <a:srgbClr val="000000"/>
                </a:solidFill>
              </a:rPr>
              <a:t>nas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férias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alunos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inelegíveis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foram</a:t>
            </a:r>
            <a:r>
              <a:rPr lang="en-US" altLang="pt-BR" dirty="0" smtClean="0">
                <a:solidFill>
                  <a:srgbClr val="000000"/>
                </a:solidFill>
              </a:rPr>
              <a:t> do campus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: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turno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parcial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visitantes</a:t>
            </a:r>
            <a:r>
              <a:rPr lang="en-US" altLang="pt-BR" dirty="0" smtClean="0">
                <a:solidFill>
                  <a:srgbClr val="000000"/>
                </a:solidFill>
              </a:rPr>
              <a:t>/de </a:t>
            </a:r>
            <a:r>
              <a:rPr lang="en-US" altLang="pt-BR" dirty="0" err="1" smtClean="0">
                <a:solidFill>
                  <a:srgbClr val="000000"/>
                </a:solidFill>
              </a:rPr>
              <a:t>intercâmbio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matriculados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segundo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Médio</a:t>
            </a:r>
            <a:r>
              <a:rPr lang="en-US" altLang="pt-BR" dirty="0" smtClean="0">
                <a:solidFill>
                  <a:srgbClr val="000000"/>
                </a:solidFill>
              </a:rPr>
              <a:t> de tempo integral,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certos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i="1" dirty="0" smtClean="0">
                <a:solidFill>
                  <a:srgbClr val="000000"/>
                </a:solidFill>
              </a:rPr>
              <a:t>Canadian Commonwealth Scholarship Program  –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i="1" dirty="0" smtClean="0">
                <a:solidFill>
                  <a:srgbClr val="000000"/>
                </a:solidFill>
              </a:rPr>
              <a:t> da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Commonwealt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i="1" dirty="0" smtClean="0">
                <a:solidFill>
                  <a:srgbClr val="000000"/>
                </a:solidFill>
              </a:rPr>
              <a:t>; Government of Canada Awards Program –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i="1" dirty="0" smtClean="0">
                <a:solidFill>
                  <a:srgbClr val="000000"/>
                </a:solidFill>
              </a:rPr>
              <a:t> do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i="1" dirty="0" smtClean="0">
                <a:solidFill>
                  <a:srgbClr val="000000"/>
                </a:solidFill>
              </a:rPr>
              <a:t> do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</a:rPr>
              <a:t>; Equal Opportunity Scholarship Program –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Iguais</a:t>
            </a:r>
            <a:r>
              <a:rPr lang="en-US" altLang="pt-BR" i="1" dirty="0" smtClean="0">
                <a:solidFill>
                  <a:srgbClr val="000000"/>
                </a:solidFill>
              </a:rPr>
              <a:t>; Canada-Chile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i="1" dirty="0" smtClean="0">
                <a:solidFill>
                  <a:srgbClr val="000000"/>
                </a:solidFill>
              </a:rPr>
              <a:t> Canada-China Scholars Exchanges Program –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Intercâmbio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Pesquisadores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</a:rPr>
              <a:t>-Chile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</a:rPr>
              <a:t>-China;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i="1" dirty="0" smtClean="0">
                <a:solidFill>
                  <a:srgbClr val="000000"/>
                </a:solidFill>
              </a:rPr>
              <a:t> Organization of American States Fellowships Program –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i="1" dirty="0" smtClean="0">
                <a:solidFill>
                  <a:srgbClr val="000000"/>
                </a:solidFill>
              </a:rPr>
              <a:t> da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Organização</a:t>
            </a:r>
            <a:r>
              <a:rPr lang="en-US" altLang="pt-BR" i="1" dirty="0" smtClean="0">
                <a:solidFill>
                  <a:srgbClr val="000000"/>
                </a:solidFill>
              </a:rPr>
              <a:t> dos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Estados</a:t>
            </a:r>
            <a:r>
              <a:rPr lang="en-US" altLang="pt-BR" i="1" dirty="0" smtClean="0">
                <a:solidFill>
                  <a:srgbClr val="000000"/>
                </a:solidFill>
              </a:rPr>
              <a:t> Americanos). 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Se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desejar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formar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sob o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Após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Graduação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i="1" dirty="0" smtClean="0">
              <a:solidFill>
                <a:srgbClr val="000000"/>
              </a:solidFill>
            </a:endParaRPr>
          </a:p>
          <a:p>
            <a:pPr marL="628650" lvl="1" indent="-171450" eaLnBrk="1" hangingPunct="1">
              <a:buFontTx/>
              <a:buChar char="•"/>
            </a:pPr>
            <a:r>
              <a:rPr lang="en-US" altLang="pt-BR" b="1" dirty="0" err="1" smtClean="0">
                <a:solidFill>
                  <a:srgbClr val="000000"/>
                </a:solidFill>
              </a:rPr>
              <a:t>Colocações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profissionais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cooperativas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pagas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</a:p>
          <a:p>
            <a:pPr marL="1085850" lvl="2" indent="-171450" eaLnBrk="1" hangingPunct="1"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além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caso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queiram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matricular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colocação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cooperativa</a:t>
            </a:r>
            <a:r>
              <a:rPr lang="en-US" altLang="pt-BR" dirty="0" smtClean="0">
                <a:solidFill>
                  <a:srgbClr val="000000"/>
                </a:solidFill>
              </a:rPr>
              <a:t> (co-op)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estágio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pt-BR" b="1" u="sng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b="1" u="sng" dirty="0" smtClean="0">
                <a:solidFill>
                  <a:srgbClr val="000000"/>
                </a:solidFill>
              </a:rPr>
              <a:t> de </a:t>
            </a:r>
            <a:r>
              <a:rPr lang="en-US" altLang="pt-BR" b="1" u="sng" dirty="0" err="1" smtClean="0">
                <a:solidFill>
                  <a:srgbClr val="000000"/>
                </a:solidFill>
              </a:rPr>
              <a:t>estudo</a:t>
            </a:r>
            <a:endParaRPr lang="en-US" altLang="pt-BR" b="1" u="sng" dirty="0" smtClean="0">
              <a:solidFill>
                <a:srgbClr val="000000"/>
              </a:solidFill>
            </a:endParaRPr>
          </a:p>
          <a:p>
            <a:pPr marL="628650" lvl="1" indent="-171450" eaLnBrk="1" hangingPunct="1"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Uma </a:t>
            </a:r>
            <a:r>
              <a:rPr lang="en-US" altLang="pt-BR" dirty="0" err="1" smtClean="0">
                <a:solidFill>
                  <a:srgbClr val="000000"/>
                </a:solidFill>
              </a:rPr>
              <a:t>variedade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programas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financiamentos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disponível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querem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pesquisar</a:t>
            </a:r>
            <a:r>
              <a:rPr lang="en-US" altLang="pt-BR" dirty="0" smtClean="0">
                <a:solidFill>
                  <a:srgbClr val="000000"/>
                </a:solidFill>
              </a:rPr>
              <a:t> é o site </a:t>
            </a:r>
            <a:r>
              <a:rPr lang="en-US" altLang="pt-BR" i="1" dirty="0" smtClean="0">
                <a:solidFill>
                  <a:srgbClr val="000000"/>
                </a:solidFill>
              </a:rPr>
              <a:t>International Scholarships </a:t>
            </a:r>
            <a:r>
              <a:rPr lang="en-US" altLang="pt-BR" dirty="0" smtClean="0">
                <a:solidFill>
                  <a:srgbClr val="000000"/>
                </a:solidFill>
              </a:rPr>
              <a:t>(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  <a:r>
              <a:rPr lang="en-US" altLang="pt-BR" i="1" dirty="0" smtClean="0">
                <a:solidFill>
                  <a:srgbClr val="000000"/>
                </a:solidFill>
              </a:rPr>
              <a:t>: </a:t>
            </a:r>
            <a:r>
              <a:rPr lang="en-US" altLang="pt-BR" b="1" i="1" dirty="0" smtClean="0">
                <a:solidFill>
                  <a:srgbClr val="000000"/>
                </a:solidFill>
              </a:rPr>
              <a:t>www.scholarships.gc.ca. </a:t>
            </a:r>
          </a:p>
          <a:p>
            <a:pPr marL="628650" lvl="1" indent="-171450" eaLnBrk="1" hangingPunct="1"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maioria</a:t>
            </a:r>
            <a:r>
              <a:rPr lang="en-US" altLang="pt-BR" dirty="0" smtClean="0">
                <a:solidFill>
                  <a:srgbClr val="000000"/>
                </a:solidFill>
              </a:rPr>
              <a:t> das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</a:t>
            </a:r>
            <a:r>
              <a:rPr lang="en-US" altLang="pt-BR" dirty="0" smtClean="0">
                <a:solidFill>
                  <a:srgbClr val="000000"/>
                </a:solidFill>
              </a:rPr>
              <a:t> forma de </a:t>
            </a:r>
            <a:r>
              <a:rPr lang="en-US" altLang="pt-BR" dirty="0" err="1" smtClean="0">
                <a:solidFill>
                  <a:srgbClr val="000000"/>
                </a:solidFill>
              </a:rPr>
              <a:t>assistência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assistente</a:t>
            </a:r>
            <a:r>
              <a:rPr lang="en-US" altLang="pt-BR" dirty="0" smtClean="0">
                <a:solidFill>
                  <a:srgbClr val="000000"/>
                </a:solidFill>
              </a:rPr>
              <a:t> "assistantships", </a:t>
            </a:r>
            <a:r>
              <a:rPr lang="en-US" altLang="pt-BR" dirty="0" err="1" smtClean="0">
                <a:solidFill>
                  <a:srgbClr val="000000"/>
                </a:solidFill>
              </a:rPr>
              <a:t>fundos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externas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).</a:t>
            </a:r>
          </a:p>
          <a:p>
            <a:pPr marL="628650" lvl="1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pt-BR" dirty="0" err="1" smtClean="0">
                <a:solidFill>
                  <a:srgbClr val="000000"/>
                </a:solidFill>
              </a:rPr>
              <a:t>Visite</a:t>
            </a: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embaixadas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consulados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locais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específicas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0795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•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contínuas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altamente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concorridas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consideram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mérito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envolvimento</a:t>
            </a:r>
            <a:r>
              <a:rPr lang="en-US" altLang="pt-BR" dirty="0" smtClean="0">
                <a:solidFill>
                  <a:srgbClr val="000000"/>
                </a:solidFill>
              </a:rPr>
              <a:t> extracurricular e a </a:t>
            </a:r>
            <a:r>
              <a:rPr lang="en-US" altLang="pt-BR" dirty="0" err="1" smtClean="0">
                <a:solidFill>
                  <a:srgbClr val="000000"/>
                </a:solidFill>
              </a:rPr>
              <a:t>situação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(</a:t>
            </a:r>
            <a:r>
              <a:rPr lang="en-US" altLang="pt-BR" dirty="0" err="1" smtClean="0">
                <a:solidFill>
                  <a:srgbClr val="000000"/>
                </a:solidFill>
              </a:rPr>
              <a:t>frequentemente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pedido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separado</a:t>
            </a:r>
            <a:r>
              <a:rPr lang="en-US" altLang="pt-BR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e a </a:t>
            </a:r>
            <a:r>
              <a:rPr lang="en-US" altLang="pt-BR" dirty="0" err="1" smtClean="0">
                <a:solidFill>
                  <a:srgbClr val="000000"/>
                </a:solidFill>
              </a:rPr>
              <a:t>ajuda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baseadas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mérito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u="sng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dirty="0" smtClean="0"/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automaticamente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avaliado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avaliação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embora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possa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preencher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separada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avaliada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encontrar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disponíveis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todo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curso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baseado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desempenho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auxílio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concedidas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durante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com base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solicitação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descreve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necessidade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e as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realizações</a:t>
            </a:r>
            <a:r>
              <a:rPr lang="en-US" altLang="pt-BR" dirty="0" smtClean="0">
                <a:solidFill>
                  <a:srgbClr val="000000"/>
                </a:solidFill>
              </a:rPr>
              <a:t>. São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pequenas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concorridas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exigem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solicitação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separada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referências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levam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atividades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extracurriculares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ingresso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esportivas</a:t>
            </a:r>
            <a:r>
              <a:rPr lang="en-US" altLang="pt-BR" dirty="0" smtClean="0">
                <a:solidFill>
                  <a:srgbClr val="000000"/>
                </a:solidFill>
              </a:rPr>
              <a:t> (athletic scholarship)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oferecidas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(colleges)</a:t>
            </a:r>
            <a:r>
              <a:rPr lang="en-US" altLang="pt-BR" baseline="0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realizar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verificar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Ministério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Secretaria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se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para as </a:t>
            </a:r>
            <a:r>
              <a:rPr lang="en-US" altLang="pt-BR" dirty="0" err="1" smtClean="0">
                <a:solidFill>
                  <a:srgbClr val="000000"/>
                </a:solidFill>
              </a:rPr>
              <a:t>quais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elegível</a:t>
            </a:r>
            <a:r>
              <a:rPr lang="en-US" altLang="pt-BR" dirty="0" smtClean="0">
                <a:solidFill>
                  <a:srgbClr val="000000"/>
                </a:solidFill>
              </a:rPr>
              <a:t>. A </a:t>
            </a:r>
            <a:r>
              <a:rPr lang="en-US" altLang="pt-BR" dirty="0" err="1" smtClean="0">
                <a:solidFill>
                  <a:srgbClr val="000000"/>
                </a:solidFill>
              </a:rPr>
              <a:t>ajuda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envolve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geralmente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empréstimo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crédito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natal. É </a:t>
            </a:r>
            <a:r>
              <a:rPr lang="en-US" altLang="pt-BR" dirty="0" err="1" smtClean="0">
                <a:solidFill>
                  <a:srgbClr val="000000"/>
                </a:solidFill>
              </a:rPr>
              <a:t>essencial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tenha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plano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financiamento</a:t>
            </a:r>
            <a:r>
              <a:rPr lang="en-US" altLang="pt-BR" dirty="0" smtClean="0">
                <a:solidFill>
                  <a:srgbClr val="000000"/>
                </a:solidFill>
              </a:rPr>
              <a:t> para o </a:t>
            </a:r>
            <a:r>
              <a:rPr lang="en-US" altLang="pt-BR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</a:rPr>
              <a:t> no exterior.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 As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dirty="0" smtClean="0">
                <a:solidFill>
                  <a:srgbClr val="000000"/>
                </a:solidFill>
              </a:rPr>
              <a:t> federal e provincial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listas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nos</a:t>
            </a:r>
            <a:r>
              <a:rPr lang="en-US" altLang="pt-BR" dirty="0" smtClean="0">
                <a:solidFill>
                  <a:srgbClr val="000000"/>
                </a:solidFill>
              </a:rPr>
              <a:t> sites </a:t>
            </a:r>
            <a:r>
              <a:rPr lang="en-US" altLang="pt-BR" u="sng" dirty="0" smtClean="0">
                <a:solidFill>
                  <a:srgbClr val="000000"/>
                </a:solidFill>
              </a:rPr>
              <a:t>www.educationau-incanada.ca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u="sng" dirty="0" smtClean="0">
                <a:solidFill>
                  <a:srgbClr val="0000FF"/>
                </a:solidFill>
                <a:hlinkClick r:id="rId3"/>
              </a:rPr>
              <a:t>www.scholarships.gc.ca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</a:t>
            </a:r>
            <a:r>
              <a:rPr lang="en-US" altLang="pt-BR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Vanier Scholarship</a:t>
            </a:r>
            <a:r>
              <a:rPr lang="en-US" altLang="pt-BR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prestigiada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bolsa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estudos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que compete com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outras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internacionalmente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Rhodes Scholarships (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Reino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Unido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e Fulbright Scholarships (EUA). O Vanier Scholarship Program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apoia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500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melhores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doutorado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estudarem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concedendo-lhes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anualmente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$50.000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máximo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O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Vanier Canada Graduate Scholarships (Vanier CGS)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busca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atrair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reter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doutorado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classe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mundial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apoiando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demonstram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um alto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padrão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resultados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estudos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pós-graduação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ciências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sociais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humanas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ciência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engenharia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saúde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assim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habilidades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liderança</a:t>
            </a:r>
            <a:r>
              <a:rPr lang="en-US" alt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altLang="pt-BR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Vanier Scholarships </a:t>
            </a:r>
            <a:r>
              <a:rPr lang="en-US" altLang="pt-BR" b="1" dirty="0" smtClean="0">
                <a:solidFill>
                  <a:srgbClr val="000000"/>
                </a:solidFill>
              </a:rPr>
              <a:t>http://www.vanier.gc.ca/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•"/>
            </a:pPr>
            <a:r>
              <a:rPr lang="en-US" altLang="pt-BR" dirty="0" smtClean="0">
                <a:solidFill>
                  <a:srgbClr val="000000"/>
                </a:solidFill>
              </a:rPr>
              <a:t>As NOVAS </a:t>
            </a:r>
            <a:r>
              <a:rPr lang="en-US" altLang="pt-BR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pós-doutorado</a:t>
            </a:r>
            <a:r>
              <a:rPr lang="en-US" altLang="pt-BR" dirty="0" smtClean="0">
                <a:solidFill>
                  <a:srgbClr val="000000"/>
                </a:solidFill>
              </a:rPr>
              <a:t> Banting 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Essas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prestigiadas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bolsas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dois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anos</a:t>
            </a:r>
            <a:r>
              <a:rPr lang="en-US" altLang="pt-BR" b="1" dirty="0" smtClean="0">
                <a:solidFill>
                  <a:srgbClr val="000000"/>
                </a:solidFill>
              </a:rPr>
              <a:t>, no valor de $70.000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ano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abertas</a:t>
            </a:r>
            <a:r>
              <a:rPr lang="en-US" altLang="pt-BR" b="1" dirty="0" smtClean="0">
                <a:solidFill>
                  <a:srgbClr val="000000"/>
                </a:solidFill>
              </a:rPr>
              <a:t> para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pesquisadores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b="1" dirty="0" smtClean="0">
                <a:solidFill>
                  <a:srgbClr val="000000"/>
                </a:solidFill>
              </a:rPr>
              <a:t> que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obtiveram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recentemente</a:t>
            </a:r>
            <a:r>
              <a:rPr lang="en-US" altLang="pt-BR" b="1" dirty="0" smtClean="0">
                <a:solidFill>
                  <a:srgbClr val="000000"/>
                </a:solidFill>
              </a:rPr>
              <a:t> um diploma de PhD,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equivalente</a:t>
            </a:r>
            <a:r>
              <a:rPr lang="en-US" altLang="pt-BR" b="1" dirty="0" smtClean="0">
                <a:solidFill>
                  <a:srgbClr val="000000"/>
                </a:solidFill>
              </a:rPr>
              <a:t> a PhD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ou</a:t>
            </a:r>
            <a:r>
              <a:rPr lang="en-US" altLang="pt-BR" b="1" dirty="0" smtClean="0">
                <a:solidFill>
                  <a:srgbClr val="000000"/>
                </a:solidFill>
              </a:rPr>
              <a:t> um diploma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acadêmico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profissional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b="1" dirty="0" smtClean="0">
                <a:solidFill>
                  <a:srgbClr val="000000"/>
                </a:solidFill>
              </a:rPr>
              <a:t>.</a:t>
            </a:r>
            <a:r>
              <a:rPr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106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hape 783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25954" name="Shape 78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pais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devem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ampliar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sua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incluindo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talvez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conheçam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vez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há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padrão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excelência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todo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. 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escolha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sentido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encontrar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certo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vez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baseada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do campus,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cidade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estilo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assim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preferido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dirty="0"/>
              <a:t/>
            </a:r>
            <a:br>
              <a:rPr dirty="0"/>
            </a:b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vez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considerar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único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que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ouvido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falar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através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mídia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de amigos,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foque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-se no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melhor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para o </a:t>
            </a:r>
            <a:r>
              <a:rPr lang="en-US" altLang="pt-BR" dirty="0" err="1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sucesso</a:t>
            </a:r>
            <a:r>
              <a:rPr lang="en-US" altLang="pt-BR" dirty="0" smtClean="0">
                <a:solidFill>
                  <a:srgbClr val="000000"/>
                </a:solidFill>
                <a:latin typeface="Arial Unicode MS" panose="020B0604020202020204" pitchFamily="34" charset="-128"/>
                <a:sym typeface="Arial Unicode MS" panose="020B0604020202020204" pitchFamily="34" charset="-128"/>
              </a:rPr>
              <a:t> individual. </a:t>
            </a:r>
          </a:p>
          <a:p>
            <a:pPr eaLnBrk="1" hangingPunct="1">
              <a:spcBef>
                <a:spcPct val="0"/>
              </a:spcBef>
            </a:pP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começar</a:t>
            </a:r>
            <a:r>
              <a:rPr lang="en-US" altLang="pt-BR" dirty="0" smtClean="0">
                <a:solidFill>
                  <a:srgbClr val="000000"/>
                </a:solidFill>
              </a:rPr>
              <a:t> é o </a:t>
            </a:r>
            <a:r>
              <a:rPr lang="en-US" altLang="pt-BR" b="1" dirty="0" smtClean="0">
                <a:solidFill>
                  <a:srgbClr val="000000"/>
                </a:solidFill>
              </a:rPr>
              <a:t>www.educanada.ca</a:t>
            </a:r>
            <a:r>
              <a:rPr lang="en-US" altLang="pt-BR" dirty="0" smtClean="0">
                <a:solidFill>
                  <a:srgbClr val="000000"/>
                </a:solidFill>
              </a:rPr>
              <a:t>, que </a:t>
            </a:r>
            <a:r>
              <a:rPr lang="en-US" altLang="pt-BR" dirty="0" err="1" smtClean="0">
                <a:solidFill>
                  <a:srgbClr val="000000"/>
                </a:solidFill>
              </a:rPr>
              <a:t>inclui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buscador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cursos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calculadora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custos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e links para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províncias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territórios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individuais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smtClean="0">
                <a:solidFill>
                  <a:srgbClr val="000000"/>
                </a:solidFill>
              </a:rPr>
              <a:t>Canadian Information Centre for International Credentials (CICIC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b="1" dirty="0" smtClean="0">
                <a:solidFill>
                  <a:srgbClr val="000000"/>
                </a:solidFill>
              </a:rPr>
              <a:t> Centro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Credenciais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b="1" dirty="0" smtClean="0">
                <a:solidFill>
                  <a:srgbClr val="000000"/>
                </a:solidFill>
              </a:rPr>
              <a:t>) </a:t>
            </a:r>
            <a:r>
              <a:rPr lang="en-US" altLang="pt-BR" dirty="0" err="1" smtClean="0">
                <a:solidFill>
                  <a:srgbClr val="000000"/>
                </a:solidFill>
              </a:rPr>
              <a:t>oferece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único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anuário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oficial</a:t>
            </a:r>
            <a:r>
              <a:rPr lang="en-US" altLang="pt-BR" dirty="0" smtClean="0">
                <a:solidFill>
                  <a:srgbClr val="000000"/>
                </a:solidFill>
              </a:rPr>
              <a:t> e online de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autorizadas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províncias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territórios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Esse</a:t>
            </a:r>
            <a:r>
              <a:rPr lang="en-US" altLang="pt-BR" dirty="0" smtClean="0">
                <a:solidFill>
                  <a:srgbClr val="000000"/>
                </a:solidFill>
              </a:rPr>
              <a:t> site </a:t>
            </a:r>
            <a:r>
              <a:rPr lang="en-US" altLang="pt-BR" dirty="0" err="1" smtClean="0">
                <a:solidFill>
                  <a:srgbClr val="000000"/>
                </a:solidFill>
              </a:rPr>
              <a:t>também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inclui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avaliações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credenciais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reconhecimento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qualificação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Imigração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Refugiados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Cidadania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pt-BR" sz="12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(</a:t>
            </a:r>
            <a:r>
              <a:rPr lang="en-US" altLang="pt-BR" dirty="0" err="1" smtClean="0">
                <a:solidFill>
                  <a:srgbClr val="000000"/>
                </a:solidFill>
              </a:rPr>
              <a:t>Cidadania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Imigração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pt-BR" sz="1200" b="1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)  </a:t>
            </a:r>
            <a:r>
              <a:rPr lang="en-US" altLang="pt-BR" dirty="0" err="1" smtClean="0">
                <a:solidFill>
                  <a:srgbClr val="000000"/>
                </a:solidFill>
              </a:rPr>
              <a:t>isso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costumava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fornecerá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informações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FF0000"/>
                </a:solidFill>
              </a:rPr>
              <a:t>Candidate-se para </a:t>
            </a:r>
            <a:r>
              <a:rPr lang="en-US" altLang="pt-BR" dirty="0" err="1" smtClean="0">
                <a:solidFill>
                  <a:srgbClr val="FF0000"/>
                </a:solidFill>
              </a:rPr>
              <a:t>estudar</a:t>
            </a:r>
            <a:r>
              <a:rPr lang="en-US" altLang="pt-BR" dirty="0" smtClean="0">
                <a:solidFill>
                  <a:srgbClr val="FF0000"/>
                </a:solidFill>
              </a:rPr>
              <a:t> no </a:t>
            </a:r>
            <a:r>
              <a:rPr lang="en-US" altLang="pt-BR" dirty="0" err="1" smtClean="0">
                <a:solidFill>
                  <a:srgbClr val="FF0000"/>
                </a:solidFill>
              </a:rPr>
              <a:t>Canadá</a:t>
            </a:r>
            <a:r>
              <a:rPr lang="en-US" altLang="pt-BR" dirty="0" smtClean="0">
                <a:solidFill>
                  <a:srgbClr val="FF0000"/>
                </a:solidFill>
              </a:rPr>
              <a:t>, </a:t>
            </a:r>
            <a:r>
              <a:rPr lang="en-US" altLang="pt-BR" dirty="0" err="1" smtClean="0">
                <a:solidFill>
                  <a:srgbClr val="FF0000"/>
                </a:solidFill>
              </a:rPr>
              <a:t>estenda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sua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autorização</a:t>
            </a:r>
            <a:r>
              <a:rPr lang="en-US" altLang="pt-BR" dirty="0" smtClean="0">
                <a:solidFill>
                  <a:srgbClr val="FF0000"/>
                </a:solidFill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</a:rPr>
              <a:t>estudo</a:t>
            </a:r>
            <a:r>
              <a:rPr lang="en-US" altLang="pt-BR" dirty="0" smtClean="0">
                <a:solidFill>
                  <a:srgbClr val="FF0000"/>
                </a:solidFill>
              </a:rPr>
              <a:t> e </a:t>
            </a:r>
            <a:r>
              <a:rPr lang="en-US" altLang="pt-BR" dirty="0" err="1" smtClean="0">
                <a:solidFill>
                  <a:srgbClr val="FF0000"/>
                </a:solidFill>
              </a:rPr>
              <a:t>obtenha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informações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sobre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trabalho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durante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seus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estudos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ou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após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sua</a:t>
            </a:r>
            <a:r>
              <a:rPr lang="en-US" altLang="pt-BR" dirty="0" smtClean="0">
                <a:solidFill>
                  <a:srgbClr val="FF0000"/>
                </a:solidFill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</a:rPr>
              <a:t>graduação</a:t>
            </a:r>
            <a:r>
              <a:rPr lang="en-US" altLang="pt-BR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u="sng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u="sng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u="sng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Responsivo</a:t>
            </a:r>
            <a:endParaRPr lang="pt-BR" altLang="pt-BR" b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Outros sites de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Universities Canada</a:t>
            </a:r>
          </a:p>
          <a:p>
            <a:pPr eaLnBrk="1" hangingPunct="1">
              <a:lnSpc>
                <a:spcPts val="2100"/>
              </a:lnSpc>
              <a:spcBef>
                <a:spcPts val="1800"/>
              </a:spcBef>
            </a:pPr>
            <a:r>
              <a:rPr lang="en-US" altLang="pt-BR" dirty="0" smtClean="0">
                <a:solidFill>
                  <a:srgbClr val="FFFFFF"/>
                </a:solidFill>
              </a:rPr>
              <a:t>www.univcan.ca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Representa</a:t>
            </a:r>
            <a:r>
              <a:rPr lang="en-US" altLang="pt-BR" dirty="0" smtClean="0">
                <a:solidFill>
                  <a:srgbClr val="000000"/>
                </a:solidFill>
              </a:rPr>
              <a:t> 97 </a:t>
            </a:r>
            <a:r>
              <a:rPr lang="en-US" altLang="pt-BR" dirty="0" err="1" smtClean="0">
                <a:solidFill>
                  <a:srgbClr val="000000"/>
                </a:solidFill>
              </a:rPr>
              <a:t>universidades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privadas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sem</a:t>
            </a:r>
            <a:r>
              <a:rPr lang="en-US" altLang="pt-BR" dirty="0" smtClean="0">
                <a:solidFill>
                  <a:srgbClr val="000000"/>
                </a:solidFill>
              </a:rPr>
              <a:t> fins </a:t>
            </a:r>
            <a:r>
              <a:rPr lang="en-US" altLang="pt-BR" dirty="0" err="1" smtClean="0">
                <a:solidFill>
                  <a:srgbClr val="000000"/>
                </a:solidFill>
              </a:rPr>
              <a:t>lucrativos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nível</a:t>
            </a:r>
            <a:r>
              <a:rPr lang="en-US" altLang="pt-BR" dirty="0" smtClean="0">
                <a:solidFill>
                  <a:srgbClr val="000000"/>
                </a:solidFill>
              </a:rPr>
              <a:t> superior.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Colleges and Institutes Canada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www.collegesinstitutes.ca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Representa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institutos</a:t>
            </a:r>
            <a:r>
              <a:rPr lang="en-US" altLang="pt-BR" dirty="0" smtClean="0">
                <a:solidFill>
                  <a:srgbClr val="000000"/>
                </a:solidFill>
              </a:rPr>
              <a:t> para </a:t>
            </a:r>
            <a:r>
              <a:rPr lang="en-US" altLang="pt-BR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empresas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indústrias</a:t>
            </a:r>
            <a:r>
              <a:rPr lang="en-US" altLang="pt-BR" dirty="0" smtClean="0">
                <a:solidFill>
                  <a:srgbClr val="000000"/>
                </a:solidFill>
              </a:rPr>
              <a:t>,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internacionalmente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Canadian Bureau of International Education (CBIE)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www.cbie.ca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CBIE (Bureau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) é </a:t>
            </a:r>
            <a:r>
              <a:rPr lang="en-US" altLang="pt-BR" dirty="0" err="1" smtClean="0">
                <a:solidFill>
                  <a:srgbClr val="000000"/>
                </a:solidFill>
              </a:rPr>
              <a:t>focado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promover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associação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150 </a:t>
            </a:r>
            <a:r>
              <a:rPr lang="en-US" altLang="pt-BR" dirty="0" err="1" smtClean="0">
                <a:solidFill>
                  <a:srgbClr val="000000"/>
                </a:solidFill>
              </a:rPr>
              <a:t>provedores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todo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unindo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interesses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todos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níveis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, do K-12 à </a:t>
            </a:r>
            <a:r>
              <a:rPr lang="en-US" altLang="pt-BR" dirty="0" err="1" smtClean="0">
                <a:solidFill>
                  <a:srgbClr val="000000"/>
                </a:solidFill>
              </a:rPr>
              <a:t>pós-graduação</a:t>
            </a:r>
            <a:r>
              <a:rPr lang="en-US" altLang="pt-BR" dirty="0" smtClean="0">
                <a:solidFill>
                  <a:srgbClr val="000000"/>
                </a:solidFill>
              </a:rPr>
              <a:t>, e </a:t>
            </a:r>
            <a:r>
              <a:rPr lang="en-US" altLang="pt-BR" dirty="0" err="1" smtClean="0">
                <a:solidFill>
                  <a:srgbClr val="000000"/>
                </a:solidFill>
              </a:rPr>
              <a:t>envolvendo</a:t>
            </a:r>
            <a:r>
              <a:rPr lang="en-US" altLang="pt-BR" dirty="0" smtClean="0">
                <a:solidFill>
                  <a:srgbClr val="000000"/>
                </a:solidFill>
              </a:rPr>
              <a:t> ambos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setores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privado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Canadian Accredited Independent Schools (CAIS)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http://www.cais.ca/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entidade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Independentes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</a:rPr>
              <a:t> (CAIS) </a:t>
            </a:r>
            <a:r>
              <a:rPr lang="en-US" altLang="pt-BR" dirty="0" err="1" smtClean="0">
                <a:solidFill>
                  <a:srgbClr val="000000"/>
                </a:solidFill>
              </a:rPr>
              <a:t>representa</a:t>
            </a:r>
            <a:r>
              <a:rPr lang="en-US" altLang="pt-BR" dirty="0" smtClean="0">
                <a:solidFill>
                  <a:srgbClr val="000000"/>
                </a:solidFill>
              </a:rPr>
              <a:t> 95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independentes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ensino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primário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secundário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todo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, das </a:t>
            </a:r>
            <a:r>
              <a:rPr lang="en-US" altLang="pt-BR" dirty="0" err="1" smtClean="0">
                <a:solidFill>
                  <a:srgbClr val="000000"/>
                </a:solidFill>
              </a:rPr>
              <a:t>quais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hospedam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Canadian Association of Public Schools – International (CAPS-I)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www.caps-i.ca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Associação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</a:rPr>
              <a:t> –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(CAPS-I) </a:t>
            </a:r>
            <a:r>
              <a:rPr lang="en-US" altLang="pt-BR" dirty="0" err="1" smtClean="0">
                <a:solidFill>
                  <a:srgbClr val="000000"/>
                </a:solidFill>
              </a:rPr>
              <a:t>representa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90 </a:t>
            </a:r>
            <a:r>
              <a:rPr lang="en-US" altLang="pt-BR" dirty="0" err="1" smtClean="0">
                <a:solidFill>
                  <a:srgbClr val="000000"/>
                </a:solidFill>
              </a:rPr>
              <a:t>distritos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conselhos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públicas</a:t>
            </a:r>
            <a:r>
              <a:rPr lang="en-US" altLang="pt-BR" dirty="0" smtClean="0">
                <a:solidFill>
                  <a:srgbClr val="000000"/>
                </a:solidFill>
              </a:rPr>
              <a:t> que </a:t>
            </a:r>
            <a:r>
              <a:rPr lang="en-US" altLang="pt-BR" dirty="0" err="1" smtClean="0">
                <a:solidFill>
                  <a:srgbClr val="000000"/>
                </a:solidFill>
              </a:rPr>
              <a:t>recrutam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níveis</a:t>
            </a:r>
            <a:r>
              <a:rPr lang="en-US" altLang="pt-BR" dirty="0" smtClean="0">
                <a:solidFill>
                  <a:srgbClr val="000000"/>
                </a:solidFill>
              </a:rPr>
              <a:t> fundamental e </a:t>
            </a:r>
            <a:r>
              <a:rPr lang="en-US" altLang="pt-BR" dirty="0" err="1" smtClean="0">
                <a:solidFill>
                  <a:srgbClr val="000000"/>
                </a:solidFill>
              </a:rPr>
              <a:t>secundário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Languages Canada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www.languagescanada.ca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Escolas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mecanismo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garantia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b="1" u="sng" dirty="0" smtClean="0">
                <a:solidFill>
                  <a:srgbClr val="000000"/>
                </a:solidFill>
              </a:rPr>
              <a:t>Polytechnics Canada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www.polytechnicscanada.ca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Polytechnics Canada é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aliança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nacional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institutos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líderes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intensivos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pesquisa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financiados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setor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público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dedicada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ajudar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faculdades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técnicas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indústrias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criar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empregos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alta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dirty="0" smtClean="0">
                <a:solidFill>
                  <a:srgbClr val="000000"/>
                </a:solidFill>
              </a:rPr>
              <a:t> para o </a:t>
            </a:r>
            <a:r>
              <a:rPr lang="en-US" altLang="pt-BR" dirty="0" err="1" smtClean="0">
                <a:solidFill>
                  <a:srgbClr val="000000"/>
                </a:solidFill>
              </a:rPr>
              <a:t>futuro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119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hape 794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126978" name="Shape 79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smtClean="0">
                <a:solidFill>
                  <a:srgbClr val="000000"/>
                </a:solidFill>
              </a:rPr>
              <a:t>Instruções para missões: </a:t>
            </a:r>
            <a:endParaRPr lang="pt-BR" altLang="pt-BR" b="1" u="sng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u="sng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000000"/>
                </a:solidFill>
              </a:rPr>
              <a:t>Inclua suas informações de contato de redes sociais e outras informações como </a:t>
            </a:r>
            <a:endParaRPr lang="pt-BR" altLang="pt-BR" b="1" u="sng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FF0000"/>
                </a:solidFill>
              </a:rPr>
              <a:t>EduCanada Fairs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000000"/>
                </a:solidFill>
              </a:rPr>
              <a:t>Canada Explore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000000"/>
                </a:solidFill>
              </a:rPr>
              <a:t>EduCanada youtube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000000"/>
                </a:solidFill>
              </a:rPr>
              <a:t>EduCanada Facebook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FF0000"/>
                </a:solidFill>
              </a:rPr>
              <a:t>EduCanada Twitter</a:t>
            </a:r>
          </a:p>
        </p:txBody>
      </p:sp>
    </p:spTree>
    <p:extLst>
      <p:ext uri="{BB962C8B-B14F-4D97-AF65-F5344CB8AC3E}">
        <p14:creationId xmlns:p14="http://schemas.microsoft.com/office/powerpoint/2010/main" val="196446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hape 307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79874" name="Shape 30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Vamos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</a:rPr>
              <a:t>ver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smtClean="0">
                <a:solidFill>
                  <a:srgbClr val="000000"/>
                </a:solidFill>
              </a:rPr>
              <a:t>um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pouco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geografia</a:t>
            </a:r>
            <a:r>
              <a:rPr lang="en-US" altLang="pt-BR" b="1" dirty="0" smtClean="0">
                <a:solidFill>
                  <a:srgbClr val="000000"/>
                </a:solidFill>
              </a:rPr>
              <a:t>: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</a:rPr>
              <a:t>é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segundo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b="1" dirty="0" smtClean="0">
                <a:solidFill>
                  <a:srgbClr val="000000"/>
                </a:solidFill>
              </a:rPr>
              <a:t> (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área</a:t>
            </a:r>
            <a:r>
              <a:rPr lang="en-US" altLang="pt-BR" b="1" dirty="0" smtClean="0">
                <a:solidFill>
                  <a:srgbClr val="000000"/>
                </a:solidFill>
              </a:rPr>
              <a:t>)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Quem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sabe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5 </a:t>
            </a:r>
            <a:r>
              <a:rPr lang="en-US" altLang="pt-BR" dirty="0" err="1" smtClean="0">
                <a:solidFill>
                  <a:srgbClr val="000000"/>
                </a:solidFill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? </a:t>
            </a:r>
            <a:r>
              <a:rPr lang="en-US" altLang="pt-BR" dirty="0" err="1" smtClean="0">
                <a:solidFill>
                  <a:srgbClr val="000000"/>
                </a:solidFill>
              </a:rPr>
              <a:t>Rússia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China, EUA e </a:t>
            </a:r>
            <a:r>
              <a:rPr lang="en-US" altLang="pt-BR" dirty="0" err="1" smtClean="0">
                <a:solidFill>
                  <a:srgbClr val="000000"/>
                </a:solidFill>
              </a:rPr>
              <a:t>Brasil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cobre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aproxim</a:t>
            </a:r>
            <a:r>
              <a:rPr lang="en-US" altLang="pt-BR" dirty="0" smtClean="0">
                <a:solidFill>
                  <a:srgbClr val="000000"/>
                </a:solidFill>
              </a:rPr>
              <a:t>. 10 </a:t>
            </a:r>
            <a:r>
              <a:rPr lang="en-US" altLang="pt-BR" dirty="0" err="1" smtClean="0">
                <a:solidFill>
                  <a:srgbClr val="000000"/>
                </a:solidFill>
              </a:rPr>
              <a:t>milhões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quilômetros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quadrados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área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superfície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abriga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40 </a:t>
            </a:r>
            <a:r>
              <a:rPr lang="en-US" altLang="pt-BR" dirty="0" err="1" smtClean="0">
                <a:solidFill>
                  <a:srgbClr val="000000"/>
                </a:solidFill>
              </a:rPr>
              <a:t>parques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nacionais</a:t>
            </a:r>
            <a:r>
              <a:rPr lang="en-US" altLang="pt-BR" dirty="0" smtClean="0">
                <a:solidFill>
                  <a:srgbClr val="000000"/>
                </a:solidFill>
              </a:rPr>
              <a:t>. No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encontrará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montanhas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vulcões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pradarias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tundras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árticas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oceanos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rios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lagos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geleiras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florestas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tropicais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ilhas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vinhedos</a:t>
            </a:r>
            <a:r>
              <a:rPr lang="en-US" altLang="pt-BR" dirty="0" smtClean="0">
                <a:solidFill>
                  <a:srgbClr val="000000"/>
                </a:solidFill>
              </a:rPr>
              <a:t>, vales, </a:t>
            </a:r>
            <a:r>
              <a:rPr lang="en-US" altLang="pt-BR" dirty="0" err="1" smtClean="0">
                <a:solidFill>
                  <a:srgbClr val="000000"/>
                </a:solidFill>
              </a:rPr>
              <a:t>ravinas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penhascos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áreas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pecuária</a:t>
            </a:r>
            <a:r>
              <a:rPr lang="en-US" altLang="pt-BR" dirty="0" smtClean="0">
                <a:solidFill>
                  <a:srgbClr val="000000"/>
                </a:solidFill>
              </a:rPr>
              <a:t>.  (</a:t>
            </a:r>
            <a:r>
              <a:rPr lang="en-US" altLang="pt-BR" dirty="0" err="1" smtClean="0">
                <a:solidFill>
                  <a:srgbClr val="000000"/>
                </a:solidFill>
              </a:rPr>
              <a:t>Fonte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atualizada</a:t>
            </a:r>
            <a:r>
              <a:rPr lang="en-US" altLang="pt-BR" dirty="0" smtClean="0">
                <a:solidFill>
                  <a:srgbClr val="000000"/>
                </a:solidFill>
              </a:rPr>
              <a:t>: https://</a:t>
            </a:r>
            <a:r>
              <a:rPr lang="en-US" altLang="pt-BR" dirty="0" err="1" smtClean="0">
                <a:solidFill>
                  <a:srgbClr val="000000"/>
                </a:solidFill>
              </a:rPr>
              <a:t>www.cia.gov</a:t>
            </a:r>
            <a:r>
              <a:rPr lang="en-US" altLang="pt-BR" dirty="0" smtClean="0">
                <a:solidFill>
                  <a:srgbClr val="000000"/>
                </a:solidFill>
              </a:rPr>
              <a:t>/library/publications/the-world-</a:t>
            </a:r>
            <a:r>
              <a:rPr lang="en-US" altLang="pt-BR" dirty="0" err="1" smtClean="0">
                <a:solidFill>
                  <a:srgbClr val="000000"/>
                </a:solidFill>
              </a:rPr>
              <a:t>factbook</a:t>
            </a:r>
            <a:r>
              <a:rPr lang="en-US" altLang="pt-BR" dirty="0" smtClean="0">
                <a:solidFill>
                  <a:srgbClr val="000000"/>
                </a:solidFill>
              </a:rPr>
              <a:t>/geos/</a:t>
            </a:r>
            <a:r>
              <a:rPr lang="en-US" altLang="pt-BR" dirty="0" err="1" smtClean="0">
                <a:solidFill>
                  <a:srgbClr val="000000"/>
                </a:solidFill>
              </a:rPr>
              <a:t>ca.html</a:t>
            </a:r>
            <a:r>
              <a:rPr lang="en-US" altLang="pt-BR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tem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de 35,8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milhões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vivendo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10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províncias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três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territórios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muito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pequena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comparação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à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população</a:t>
            </a:r>
            <a:r>
              <a:rPr lang="en-US" altLang="pt-BR" dirty="0" smtClean="0">
                <a:solidFill>
                  <a:srgbClr val="000000"/>
                </a:solidFill>
              </a:rPr>
              <a:t> dos 4 </a:t>
            </a:r>
            <a:r>
              <a:rPr lang="en-US" altLang="pt-BR" dirty="0" err="1" smtClean="0">
                <a:solidFill>
                  <a:srgbClr val="000000"/>
                </a:solidFill>
              </a:rPr>
              <a:t>maiores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Rússia</a:t>
            </a:r>
            <a:r>
              <a:rPr lang="en-US" altLang="pt-BR" dirty="0" smtClean="0">
                <a:solidFill>
                  <a:srgbClr val="000000"/>
                </a:solidFill>
              </a:rPr>
              <a:t>: 142.423.773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China: 1.367.485.388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EUA: 321.368.864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Brasil</a:t>
            </a:r>
            <a:r>
              <a:rPr lang="en-US" altLang="pt-BR" dirty="0" smtClean="0">
                <a:solidFill>
                  <a:srgbClr val="000000"/>
                </a:solidFill>
              </a:rPr>
              <a:t>: 204.259.812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(</a:t>
            </a:r>
            <a:r>
              <a:rPr lang="en-US" altLang="pt-BR" dirty="0" err="1" smtClean="0">
                <a:solidFill>
                  <a:srgbClr val="000000"/>
                </a:solidFill>
              </a:rPr>
              <a:t>Fonte</a:t>
            </a:r>
            <a:r>
              <a:rPr lang="en-US" altLang="pt-BR" dirty="0" smtClean="0">
                <a:solidFill>
                  <a:srgbClr val="000000"/>
                </a:solidFill>
              </a:rPr>
              <a:t>: https://</a:t>
            </a:r>
            <a:r>
              <a:rPr lang="en-US" altLang="pt-BR" dirty="0" err="1" smtClean="0">
                <a:solidFill>
                  <a:srgbClr val="000000"/>
                </a:solidFill>
              </a:rPr>
              <a:t>www.cia.gov</a:t>
            </a:r>
            <a:r>
              <a:rPr lang="en-US" altLang="pt-BR" dirty="0" smtClean="0">
                <a:solidFill>
                  <a:srgbClr val="000000"/>
                </a:solidFill>
              </a:rPr>
              <a:t>/library/publications/the-world-</a:t>
            </a:r>
            <a:r>
              <a:rPr lang="en-US" altLang="pt-BR" dirty="0" err="1" smtClean="0">
                <a:solidFill>
                  <a:srgbClr val="000000"/>
                </a:solidFill>
              </a:rPr>
              <a:t>factbook</a:t>
            </a:r>
            <a:r>
              <a:rPr lang="en-US" altLang="pt-BR" dirty="0" smtClean="0">
                <a:solidFill>
                  <a:srgbClr val="000000"/>
                </a:solidFill>
              </a:rPr>
              <a:t>/</a:t>
            </a:r>
            <a:r>
              <a:rPr lang="en-US" altLang="pt-BR" dirty="0" err="1" smtClean="0">
                <a:solidFill>
                  <a:srgbClr val="000000"/>
                </a:solidFill>
              </a:rPr>
              <a:t>rankorder</a:t>
            </a:r>
            <a:r>
              <a:rPr lang="en-US" altLang="pt-BR" dirty="0" smtClean="0">
                <a:solidFill>
                  <a:srgbClr val="000000"/>
                </a:solidFill>
              </a:rPr>
              <a:t>/2119rank.html)</a:t>
            </a:r>
          </a:p>
        </p:txBody>
      </p:sp>
    </p:spTree>
    <p:extLst>
      <p:ext uri="{BB962C8B-B14F-4D97-AF65-F5344CB8AC3E}">
        <p14:creationId xmlns:p14="http://schemas.microsoft.com/office/powerpoint/2010/main" val="427028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hape 31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0898" name="Shape 31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  <a:r>
              <a:rPr dirty="0"/>
              <a:t/>
            </a:r>
            <a:br>
              <a:rPr dirty="0"/>
            </a:b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Conhecido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segundo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alguns</a:t>
            </a:r>
            <a:r>
              <a:rPr lang="en-US" altLang="pt-BR" dirty="0" smtClean="0">
                <a:solidFill>
                  <a:srgbClr val="000000"/>
                </a:solidFill>
              </a:rPr>
              <a:t> dos </a:t>
            </a:r>
            <a:r>
              <a:rPr lang="en-US" altLang="pt-BR" dirty="0" err="1" smtClean="0">
                <a:solidFill>
                  <a:srgbClr val="000000"/>
                </a:solidFill>
              </a:rPr>
              <a:t>cenários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naturais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deslumbrantes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diversificados</a:t>
            </a:r>
            <a:r>
              <a:rPr lang="en-US" altLang="pt-BR" dirty="0" smtClean="0">
                <a:solidFill>
                  <a:srgbClr val="000000"/>
                </a:solidFill>
              </a:rPr>
              <a:t>. Com </a:t>
            </a:r>
            <a:r>
              <a:rPr lang="en-US" altLang="pt-BR" dirty="0" err="1" smtClean="0">
                <a:solidFill>
                  <a:srgbClr val="000000"/>
                </a:solidFill>
              </a:rPr>
              <a:t>neve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sol,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tem </a:t>
            </a:r>
            <a:r>
              <a:rPr lang="en-US" altLang="pt-BR" dirty="0" err="1" smtClean="0">
                <a:solidFill>
                  <a:srgbClr val="000000"/>
                </a:solidFill>
              </a:rPr>
              <a:t>sempre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enorme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gama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atividades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espaço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fechado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livre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poucos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lugares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onde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esquiar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surfar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mesmo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dia</a:t>
            </a:r>
            <a:r>
              <a:rPr lang="en-US" altLang="pt-BR" dirty="0" smtClean="0">
                <a:solidFill>
                  <a:srgbClr val="000000"/>
                </a:solidFill>
              </a:rPr>
              <a:t>! </a:t>
            </a:r>
            <a:r>
              <a:rPr lang="en-US" altLang="pt-BR" dirty="0" err="1" smtClean="0">
                <a:solidFill>
                  <a:srgbClr val="000000"/>
                </a:solidFill>
              </a:rPr>
              <a:t>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quanto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suas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paisagens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seu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clima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reconhecido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multiculturais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habitado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pessoas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generosas</a:t>
            </a:r>
            <a:r>
              <a:rPr lang="en-US" altLang="pt-BR" dirty="0" smtClean="0">
                <a:solidFill>
                  <a:srgbClr val="000000"/>
                </a:solidFill>
              </a:rPr>
              <a:t> e com </a:t>
            </a:r>
            <a:r>
              <a:rPr lang="en-US" altLang="pt-BR" dirty="0" err="1" smtClean="0">
                <a:solidFill>
                  <a:srgbClr val="000000"/>
                </a:solidFill>
              </a:rPr>
              <a:t>ideias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afins</a:t>
            </a:r>
            <a:r>
              <a:rPr lang="en-US" altLang="pt-BR" dirty="0" smtClean="0">
                <a:solidFill>
                  <a:srgbClr val="000000"/>
                </a:solidFill>
              </a:rPr>
              <a:t>. Do </a:t>
            </a:r>
            <a:r>
              <a:rPr lang="en-US" altLang="pt-BR" dirty="0" err="1" smtClean="0">
                <a:solidFill>
                  <a:srgbClr val="000000"/>
                </a:solidFill>
              </a:rPr>
              <a:t>vibrante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centro d</a:t>
            </a:r>
            <a:r>
              <a:rPr lang="en-US" altLang="pt-BR" dirty="0" smtClean="0">
                <a:solidFill>
                  <a:srgbClr val="000000"/>
                </a:solidFill>
              </a:rPr>
              <a:t>e Toronto </a:t>
            </a:r>
            <a:r>
              <a:rPr lang="en-US" altLang="pt-BR" dirty="0" err="1" smtClean="0">
                <a:solidFill>
                  <a:srgbClr val="000000"/>
                </a:solidFill>
              </a:rPr>
              <a:t>aos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cenários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naturais</a:t>
            </a:r>
            <a:r>
              <a:rPr lang="en-US" altLang="pt-BR" dirty="0" smtClean="0">
                <a:solidFill>
                  <a:srgbClr val="000000"/>
                </a:solidFill>
              </a:rPr>
              <a:t> de Vancouver</a:t>
            </a:r>
            <a:r>
              <a:rPr lang="en-US" altLang="ja-JP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à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dinâmica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vida</a:t>
            </a:r>
            <a:r>
              <a:rPr lang="en-US" altLang="pt-BR" dirty="0" smtClean="0">
                <a:solidFill>
                  <a:srgbClr val="000000"/>
                </a:solidFill>
              </a:rPr>
              <a:t> social de Montreal, </a:t>
            </a:r>
            <a:r>
              <a:rPr lang="ja-JP" altLang="en-US" dirty="0" smtClean="0">
                <a:solidFill>
                  <a:srgbClr val="000000"/>
                </a:solidFill>
              </a:rPr>
              <a:t>este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cosmopolita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pacífico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inovador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classificado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vários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vezes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um dos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habitáveis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, se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melhor</a:t>
            </a:r>
            <a:r>
              <a:rPr lang="en-US" altLang="pt-BR" dirty="0" smtClean="0">
                <a:solidFill>
                  <a:srgbClr val="000000"/>
                </a:solidFill>
              </a:rPr>
              <a:t>!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Observação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apresentador</a:t>
            </a:r>
            <a:r>
              <a:rPr lang="en-US" altLang="pt-BR" b="1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mostrar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algumas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imagens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</a:t>
            </a:r>
            <a:r>
              <a:rPr lang="en-US" altLang="pt-BR" b="1" dirty="0" smtClean="0">
                <a:solidFill>
                  <a:srgbClr val="000000"/>
                </a:solidFill>
              </a:rPr>
              <a:t> 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fotos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mostram</a:t>
            </a:r>
            <a:r>
              <a:rPr lang="en-US" altLang="pt-BR" b="1" dirty="0" smtClean="0">
                <a:solidFill>
                  <a:srgbClr val="000000"/>
                </a:solidFill>
              </a:rPr>
              <a:t> (da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esquerda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direita</a:t>
            </a:r>
            <a:r>
              <a:rPr lang="en-US" altLang="pt-BR" b="1" dirty="0" smtClean="0">
                <a:solidFill>
                  <a:srgbClr val="000000"/>
                </a:solidFill>
              </a:rPr>
              <a:t>,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cima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baixo</a:t>
            </a:r>
            <a:r>
              <a:rPr lang="en-US" altLang="pt-BR" b="1" dirty="0" smtClean="0">
                <a:solidFill>
                  <a:srgbClr val="000000"/>
                </a:solidFill>
              </a:rPr>
              <a:t>):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1- Centro de Toronto, ON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2- ND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3- Banff National Park, Alberta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4- </a:t>
            </a:r>
            <a:r>
              <a:rPr lang="en-US" altLang="pt-BR" dirty="0" err="1" smtClean="0">
                <a:solidFill>
                  <a:srgbClr val="000000"/>
                </a:solidFill>
              </a:rPr>
              <a:t>Edifício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Legislativo</a:t>
            </a:r>
            <a:r>
              <a:rPr lang="en-US" altLang="pt-BR" dirty="0" smtClean="0">
                <a:solidFill>
                  <a:srgbClr val="000000"/>
                </a:solidFill>
              </a:rPr>
              <a:t> Manitoba, Manitoba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5- Getty Image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6- Science World, Vancouver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7- Funds Bay, New Brunswick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8- Nunavut??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9- ND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10- </a:t>
            </a:r>
            <a:r>
              <a:rPr lang="en-US" altLang="pt-BR" dirty="0" err="1" smtClean="0">
                <a:solidFill>
                  <a:srgbClr val="000000"/>
                </a:solidFill>
              </a:rPr>
              <a:t>Edifício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Legislativo</a:t>
            </a:r>
            <a:r>
              <a:rPr lang="en-US" altLang="pt-BR" dirty="0" smtClean="0">
                <a:solidFill>
                  <a:srgbClr val="000000"/>
                </a:solidFill>
              </a:rPr>
              <a:t> Manitoba,</a:t>
            </a:r>
            <a:endParaRPr lang="en-US" altLang="pt-BR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11- ND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12- ND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13- Château Frontenac, </a:t>
            </a:r>
            <a:r>
              <a:rPr lang="en-US" altLang="pt-BR" dirty="0" err="1" smtClean="0">
                <a:solidFill>
                  <a:srgbClr val="000000"/>
                </a:solidFill>
              </a:rPr>
              <a:t>Cidade</a:t>
            </a:r>
            <a:r>
              <a:rPr lang="en-US" altLang="pt-BR" dirty="0" smtClean="0">
                <a:solidFill>
                  <a:srgbClr val="000000"/>
                </a:solidFill>
              </a:rPr>
              <a:t> do Quebec QC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14- </a:t>
            </a:r>
            <a:r>
              <a:rPr lang="en-US" altLang="pt-BR" dirty="0" err="1" smtClean="0">
                <a:solidFill>
                  <a:srgbClr val="000000"/>
                </a:solidFill>
              </a:rPr>
              <a:t>Winterlude</a:t>
            </a:r>
            <a:r>
              <a:rPr lang="en-US" altLang="pt-BR" dirty="0" smtClean="0">
                <a:solidFill>
                  <a:srgbClr val="000000"/>
                </a:solidFill>
              </a:rPr>
              <a:t>, Rideau Canal Ottawa ON 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15- ND</a:t>
            </a:r>
            <a:r>
              <a:rPr dirty="0"/>
              <a:t/>
            </a:r>
            <a:br>
              <a:rPr dirty="0"/>
            </a:br>
            <a:r>
              <a:rPr lang="en-US" altLang="pt-BR" dirty="0" smtClean="0">
                <a:solidFill>
                  <a:srgbClr val="000000"/>
                </a:solidFill>
              </a:rPr>
              <a:t>16- Science World, Vancouver </a:t>
            </a:r>
          </a:p>
        </p:txBody>
      </p:sp>
    </p:spTree>
    <p:extLst>
      <p:ext uri="{BB962C8B-B14F-4D97-AF65-F5344CB8AC3E}">
        <p14:creationId xmlns:p14="http://schemas.microsoft.com/office/powerpoint/2010/main" val="170337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hape 324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1922" name="Shape 32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Se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nunca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seus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pensamentos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podem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invernos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rigorosos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ursos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polares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toda</a:t>
            </a:r>
            <a:r>
              <a:rPr lang="en-US" altLang="pt-BR" b="1" dirty="0" smtClean="0">
                <a:solidFill>
                  <a:srgbClr val="000000"/>
                </a:solidFill>
              </a:rPr>
              <a:t> parte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Esses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estereótipos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frequentemente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ouvimos</a:t>
            </a:r>
            <a:r>
              <a:rPr lang="en-US" altLang="pt-BR" b="1" dirty="0" smtClean="0">
                <a:solidFill>
                  <a:srgbClr val="000000"/>
                </a:solidFill>
              </a:rPr>
              <a:t> e,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claro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verdadeiros</a:t>
            </a:r>
            <a:r>
              <a:rPr lang="en-US" altLang="pt-BR" b="1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você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vai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encontrar</a:t>
            </a:r>
            <a:r>
              <a:rPr lang="en-US" altLang="pt-BR" dirty="0" smtClean="0">
                <a:solidFill>
                  <a:srgbClr val="000000"/>
                </a:solidFill>
              </a:rPr>
              <a:t> é </a:t>
            </a:r>
            <a:r>
              <a:rPr lang="en-US" altLang="pt-BR" dirty="0" err="1" smtClean="0">
                <a:solidFill>
                  <a:srgbClr val="000000"/>
                </a:solidFill>
              </a:rPr>
              <a:t>bem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diferente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Existem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realmente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ursos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polares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regiões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norte</a:t>
            </a:r>
            <a:r>
              <a:rPr lang="en-US" altLang="pt-BR" dirty="0" smtClean="0">
                <a:solidFill>
                  <a:srgbClr val="000000"/>
                </a:solidFill>
              </a:rPr>
              <a:t>, e </a:t>
            </a:r>
            <a:r>
              <a:rPr lang="en-US" altLang="pt-BR" dirty="0" err="1" smtClean="0">
                <a:solidFill>
                  <a:srgbClr val="000000"/>
                </a:solidFill>
              </a:rPr>
              <a:t>temos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quatro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estações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distintas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embora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saibamos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divertir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dirty="0" err="1" smtClean="0">
                <a:solidFill>
                  <a:srgbClr val="000000"/>
                </a:solidFill>
              </a:rPr>
              <a:t>inverno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terra </a:t>
            </a:r>
            <a:r>
              <a:rPr lang="en-US" altLang="pt-BR" dirty="0" err="1" smtClean="0">
                <a:solidFill>
                  <a:srgbClr val="000000"/>
                </a:solidFill>
              </a:rPr>
              <a:t>moderna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história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rica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diversidade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tecnologia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ponta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ícones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culturais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inspiradores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295245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2946" name="Shape 33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financeiramente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estável</a:t>
            </a:r>
            <a:endParaRPr lang="en-US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único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do G-7 a </a:t>
            </a:r>
            <a:r>
              <a:rPr lang="en-US" altLang="pt-BR" dirty="0" err="1" smtClean="0">
                <a:solidFill>
                  <a:srgbClr val="000000"/>
                </a:solidFill>
              </a:rPr>
              <a:t>evitar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crise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2008.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Nenhuma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instituição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financeira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quebrou</a:t>
            </a:r>
            <a:r>
              <a:rPr lang="en-US" altLang="pt-BR" b="1" dirty="0" smtClean="0">
                <a:solidFill>
                  <a:srgbClr val="000000"/>
                </a:solidFill>
              </a:rPr>
              <a:t>.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houve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socorro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financeiro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governo</a:t>
            </a:r>
            <a:r>
              <a:rPr lang="en-US" altLang="pt-BR" b="1" dirty="0" smtClean="0">
                <a:solidFill>
                  <a:srgbClr val="000000"/>
                </a:solidFill>
              </a:rPr>
              <a:t>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instituições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insolventes</a:t>
            </a:r>
            <a:r>
              <a:rPr lang="en-US" altLang="pt-BR" b="1" dirty="0" smtClean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Fórum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Econômico</a:t>
            </a:r>
            <a:r>
              <a:rPr lang="en-US" altLang="pt-BR" dirty="0" smtClean="0">
                <a:solidFill>
                  <a:srgbClr val="000000"/>
                </a:solidFill>
              </a:rPr>
              <a:t> Mundial </a:t>
            </a:r>
            <a:r>
              <a:rPr lang="en-US" altLang="pt-BR" dirty="0" err="1" smtClean="0">
                <a:solidFill>
                  <a:srgbClr val="000000"/>
                </a:solidFill>
              </a:rPr>
              <a:t>classificou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5º </a:t>
            </a:r>
            <a:r>
              <a:rPr lang="en-US" altLang="pt-BR" dirty="0" err="1" smtClean="0">
                <a:solidFill>
                  <a:srgbClr val="000000"/>
                </a:solidFill>
              </a:rPr>
              <a:t>lugar</a:t>
            </a:r>
            <a:r>
              <a:rPr lang="en-US" altLang="pt-BR" dirty="0" smtClean="0">
                <a:solidFill>
                  <a:srgbClr val="000000"/>
                </a:solidFill>
              </a:rPr>
              <a:t> entre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de 140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estabilidade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bancária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marL="0" lvl="1" indent="0"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marL="0" lvl="1" indent="0"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Pelo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oitavo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ano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consecutivo</a:t>
            </a:r>
            <a:r>
              <a:rPr lang="en-US" altLang="pt-BR" b="1" dirty="0" smtClean="0">
                <a:solidFill>
                  <a:srgbClr val="000000"/>
                </a:solidFill>
              </a:rPr>
              <a:t>,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Fórum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Econômico</a:t>
            </a:r>
            <a:r>
              <a:rPr lang="en-US" altLang="pt-BR" b="1" dirty="0" smtClean="0">
                <a:solidFill>
                  <a:srgbClr val="000000"/>
                </a:solidFill>
              </a:rPr>
              <a:t> Mundial (WEF)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declarou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</a:rPr>
              <a:t>bancário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smtClean="0">
                <a:solidFill>
                  <a:srgbClr val="000000"/>
                </a:solidFill>
              </a:rPr>
              <a:t>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sólido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b="1" dirty="0" smtClean="0">
                <a:solidFill>
                  <a:srgbClr val="000000"/>
                </a:solidFill>
              </a:rPr>
              <a:t>.</a:t>
            </a:r>
            <a:endParaRPr lang="pt-BR" altLang="pt-BR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/>
            <a:r>
              <a:rPr lang="ja-JP" altLang="en-US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“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O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foi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um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pilar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sustentabilidade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durante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a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última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crise</a:t>
            </a:r>
            <a:r>
              <a:rPr lang="en-US" altLang="pt-BR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financeira</a:t>
            </a:r>
            <a:r>
              <a:rPr lang="ja-JP" altLang="en-US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”</a:t>
            </a:r>
            <a:r>
              <a:rPr dirty="0" smtClean="0"/>
              <a:t> </a:t>
            </a:r>
          </a:p>
          <a:p>
            <a:pPr eaLnBrk="1" hangingPunct="1"/>
            <a:r>
              <a:rPr lang="en-US" altLang="pt-BR" b="1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Relatório</a:t>
            </a:r>
            <a:r>
              <a:rPr lang="en-US" altLang="pt-BR" b="1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b="1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Competitividade</a:t>
            </a:r>
            <a:r>
              <a:rPr lang="en-US" altLang="pt-BR" b="1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Global 2015-2016 do </a:t>
            </a:r>
            <a:r>
              <a:rPr lang="en-US" altLang="pt-BR" b="1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Fórum</a:t>
            </a:r>
            <a:r>
              <a:rPr lang="en-US" altLang="pt-BR" b="1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Econômico</a:t>
            </a:r>
            <a:r>
              <a:rPr lang="en-US" altLang="pt-BR" b="1" i="1" dirty="0" smtClean="0">
                <a:solidFill>
                  <a:srgbClr val="000000"/>
                </a:solidFill>
                <a:latin typeface="Netto offc" charset="0"/>
                <a:sym typeface="Netto offc" charset="0"/>
              </a:rPr>
              <a:t> Mundial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(</a:t>
            </a:r>
            <a:r>
              <a:rPr lang="en-US" altLang="pt-BR" dirty="0" err="1" smtClean="0">
                <a:solidFill>
                  <a:srgbClr val="000000"/>
                </a:solidFill>
              </a:rPr>
              <a:t>Caso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explicação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sólida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bancário</a:t>
            </a:r>
            <a:r>
              <a:rPr lang="en-US" altLang="pt-BR" dirty="0" smtClean="0">
                <a:solidFill>
                  <a:srgbClr val="000000"/>
                </a:solidFill>
              </a:rPr>
              <a:t>: https://</a:t>
            </a:r>
            <a:r>
              <a:rPr lang="en-US" altLang="pt-BR" dirty="0" err="1" smtClean="0">
                <a:solidFill>
                  <a:srgbClr val="000000"/>
                </a:solidFill>
              </a:rPr>
              <a:t>www.richmondfed.org</a:t>
            </a:r>
            <a:r>
              <a:rPr lang="en-US" altLang="pt-BR" dirty="0" smtClean="0">
                <a:solidFill>
                  <a:srgbClr val="000000"/>
                </a:solidFill>
              </a:rPr>
              <a:t>/~/media/</a:t>
            </a:r>
            <a:r>
              <a:rPr lang="en-US" altLang="pt-BR" dirty="0" err="1" smtClean="0">
                <a:solidFill>
                  <a:srgbClr val="000000"/>
                </a:solidFill>
              </a:rPr>
              <a:t>richmondfedorg</a:t>
            </a:r>
            <a:r>
              <a:rPr lang="en-US" altLang="pt-BR" dirty="0" smtClean="0">
                <a:solidFill>
                  <a:srgbClr val="000000"/>
                </a:solidFill>
              </a:rPr>
              <a:t>/publications/research/</a:t>
            </a:r>
            <a:r>
              <a:rPr lang="en-US" altLang="pt-BR" dirty="0" err="1" smtClean="0">
                <a:solidFill>
                  <a:srgbClr val="000000"/>
                </a:solidFill>
              </a:rPr>
              <a:t>econ_focus</a:t>
            </a:r>
            <a:r>
              <a:rPr lang="en-US" altLang="pt-BR" dirty="0" smtClean="0">
                <a:solidFill>
                  <a:srgbClr val="000000"/>
                </a:solidFill>
              </a:rPr>
              <a:t>/2013/q4/</a:t>
            </a:r>
            <a:r>
              <a:rPr lang="en-US" altLang="pt-BR" dirty="0" err="1" smtClean="0">
                <a:solidFill>
                  <a:srgbClr val="000000"/>
                </a:solidFill>
              </a:rPr>
              <a:t>pdf</a:t>
            </a:r>
            <a:r>
              <a:rPr lang="en-US" altLang="pt-BR" dirty="0" smtClean="0">
                <a:solidFill>
                  <a:srgbClr val="000000"/>
                </a:solidFill>
              </a:rPr>
              <a:t>/feature2.pdf) 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tem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democracia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parlamentar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sólida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vida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alta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qualidade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segura</a:t>
            </a:r>
            <a:r>
              <a:rPr lang="en-US" altLang="pt-BR" dirty="0" smtClean="0">
                <a:solidFill>
                  <a:srgbClr val="000000"/>
                </a:solidFill>
              </a:rPr>
              <a:t>. O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significa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democracia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estável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seguro</a:t>
            </a:r>
            <a:r>
              <a:rPr lang="en-US" altLang="pt-BR" dirty="0" smtClean="0">
                <a:solidFill>
                  <a:srgbClr val="000000"/>
                </a:solidFill>
              </a:rPr>
              <a:t>?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nossa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história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recente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isso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significa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quando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confrontados</a:t>
            </a:r>
            <a:r>
              <a:rPr lang="en-US" altLang="pt-BR" dirty="0" smtClean="0">
                <a:solidFill>
                  <a:srgbClr val="000000"/>
                </a:solidFill>
              </a:rPr>
              <a:t> com </a:t>
            </a:r>
            <a:r>
              <a:rPr lang="en-US" altLang="pt-BR" dirty="0" err="1" smtClean="0">
                <a:solidFill>
                  <a:srgbClr val="000000"/>
                </a:solidFill>
              </a:rPr>
              <a:t>desafios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políticos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mudanças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temos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ousar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ser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inclusivos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porque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acreditamos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fortemente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justiça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oportunidades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iguais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todos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é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sociedade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menos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corrupta</a:t>
            </a:r>
            <a:r>
              <a:rPr lang="en-US" altLang="pt-BR" b="1" dirty="0" smtClean="0">
                <a:solidFill>
                  <a:srgbClr val="000000"/>
                </a:solidFill>
              </a:rPr>
              <a:t> entre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b="1" dirty="0" smtClean="0">
                <a:solidFill>
                  <a:srgbClr val="000000"/>
                </a:solidFill>
              </a:rPr>
              <a:t> do G-7, </a:t>
            </a:r>
            <a:r>
              <a:rPr lang="en-US" altLang="pt-BR" dirty="0" smtClean="0">
                <a:solidFill>
                  <a:srgbClr val="000000"/>
                </a:solidFill>
              </a:rPr>
              <a:t>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Índice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Percepção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Corrupção</a:t>
            </a:r>
            <a:r>
              <a:rPr lang="en-US" altLang="pt-BR" dirty="0" smtClean="0">
                <a:solidFill>
                  <a:srgbClr val="000000"/>
                </a:solidFill>
              </a:rPr>
              <a:t> 2015. </a:t>
            </a:r>
          </a:p>
          <a:p>
            <a:pPr eaLnBrk="1" hangingPunct="1"/>
            <a:endParaRPr lang="pt-BR" altLang="pt-BR" dirty="0" smtClean="0">
              <a:solidFill>
                <a:srgbClr val="000000"/>
              </a:solidFill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b="1" dirty="0" smtClean="0">
                <a:solidFill>
                  <a:srgbClr val="000000"/>
                </a:solidFill>
              </a:rPr>
              <a:t>2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principais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cidades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classificados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termos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gerais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</a:rPr>
              <a:t>como as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seguras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conforme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Índice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Cidades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Seguras</a:t>
            </a:r>
            <a:r>
              <a:rPr lang="en-US" altLang="pt-BR" dirty="0" smtClean="0">
                <a:solidFill>
                  <a:srgbClr val="000000"/>
                </a:solidFill>
              </a:rPr>
              <a:t> 2015 </a:t>
            </a:r>
            <a:r>
              <a:rPr lang="ja-JP" altLang="en-US" dirty="0" smtClean="0">
                <a:solidFill>
                  <a:srgbClr val="000000"/>
                </a:solidFill>
              </a:rPr>
              <a:t>da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Unidade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Inteligência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revista</a:t>
            </a:r>
            <a:r>
              <a:rPr lang="en-US" altLang="pt-BR" dirty="0" smtClean="0">
                <a:solidFill>
                  <a:srgbClr val="000000"/>
                </a:solidFill>
              </a:rPr>
              <a:t> The Economist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b="1" dirty="0" smtClean="0">
                <a:solidFill>
                  <a:srgbClr val="000000"/>
                </a:solidFill>
              </a:rPr>
              <a:t> Toronto (1</a:t>
            </a:r>
            <a:r>
              <a:rPr lang="en-US" altLang="pt-BR" b="1" baseline="30000" dirty="0" smtClean="0">
                <a:solidFill>
                  <a:srgbClr val="000000"/>
                </a:solidFill>
              </a:rPr>
              <a:t>ª</a:t>
            </a:r>
            <a:r>
              <a:rPr lang="en-US" altLang="pt-BR" b="1" dirty="0" smtClean="0">
                <a:solidFill>
                  <a:srgbClr val="000000"/>
                </a:solidFill>
              </a:rPr>
              <a:t>) e Montreal (2</a:t>
            </a:r>
            <a:r>
              <a:rPr lang="en-US" altLang="pt-BR" b="1" baseline="30000" dirty="0" smtClean="0">
                <a:solidFill>
                  <a:srgbClr val="000000"/>
                </a:solidFill>
              </a:rPr>
              <a:t>ª</a:t>
            </a:r>
            <a:r>
              <a:rPr lang="en-US" altLang="pt-BR" b="1" dirty="0" smtClean="0">
                <a:solidFill>
                  <a:srgbClr val="000000"/>
                </a:solidFill>
              </a:rPr>
              <a:t>)</a:t>
            </a:r>
          </a:p>
          <a:p>
            <a:pPr marL="0" lvl="1" indent="0" eaLnBrk="1" hangingPunct="1"/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é o 7º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e o 1º </a:t>
            </a:r>
            <a:r>
              <a:rPr lang="en-US" altLang="pt-BR" dirty="0" err="1" smtClean="0">
                <a:solidFill>
                  <a:srgbClr val="000000"/>
                </a:solidFill>
              </a:rPr>
              <a:t>nas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Américas</a:t>
            </a:r>
            <a:r>
              <a:rPr lang="en-US" altLang="pt-BR" dirty="0" smtClean="0">
                <a:solidFill>
                  <a:srgbClr val="000000"/>
                </a:solidFill>
              </a:rPr>
              <a:t>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Índice</a:t>
            </a:r>
            <a:r>
              <a:rPr lang="en-US" altLang="pt-BR" b="1" dirty="0" smtClean="0">
                <a:solidFill>
                  <a:srgbClr val="000000"/>
                </a:solidFill>
              </a:rPr>
              <a:t> de Paz Global</a:t>
            </a:r>
            <a:r>
              <a:rPr lang="en-US" altLang="pt-BR" dirty="0" smtClean="0">
                <a:solidFill>
                  <a:srgbClr val="000000"/>
                </a:solidFill>
              </a:rPr>
              <a:t> 2015, </a:t>
            </a:r>
            <a:r>
              <a:rPr lang="en-US" altLang="pt-BR" dirty="0" err="1" smtClean="0">
                <a:solidFill>
                  <a:srgbClr val="000000"/>
                </a:solidFill>
              </a:rPr>
              <a:t>uma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medida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segurança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sociedade</a:t>
            </a:r>
            <a:r>
              <a:rPr lang="en-US" altLang="pt-BR" dirty="0" smtClean="0">
                <a:solidFill>
                  <a:srgbClr val="000000"/>
                </a:solidFill>
              </a:rPr>
              <a:t> com base no </a:t>
            </a:r>
            <a:r>
              <a:rPr lang="en-US" altLang="pt-BR" dirty="0" err="1" smtClean="0">
                <a:solidFill>
                  <a:srgbClr val="000000"/>
                </a:solidFill>
              </a:rPr>
              <a:t>número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conflitos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internacionais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domésticos</a:t>
            </a:r>
            <a:r>
              <a:rPr lang="en-US" altLang="pt-BR" dirty="0" smtClean="0">
                <a:solidFill>
                  <a:srgbClr val="000000"/>
                </a:solidFill>
              </a:rPr>
              <a:t> e no </a:t>
            </a:r>
            <a:r>
              <a:rPr lang="en-US" altLang="pt-BR" dirty="0" err="1" smtClean="0">
                <a:solidFill>
                  <a:srgbClr val="000000"/>
                </a:solidFill>
              </a:rPr>
              <a:t>grau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militarização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i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600" i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600" i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600" i="1" u="sng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2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hape 346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83970" name="Shape 347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conhecidos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serem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amistosos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abertos</a:t>
            </a:r>
            <a:r>
              <a:rPr lang="en-US" altLang="pt-BR" b="1" dirty="0" smtClean="0">
                <a:solidFill>
                  <a:srgbClr val="000000"/>
                </a:solidFill>
              </a:rPr>
              <a:t> 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tolerantes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pt-BR" sz="1200" b="1" i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Courant" charset="0"/>
              </a:rPr>
              <a:t>– </a:t>
            </a:r>
            <a:r>
              <a:rPr lang="en-US" altLang="pt-BR" dirty="0" smtClean="0">
                <a:solidFill>
                  <a:srgbClr val="000000"/>
                </a:solidFill>
              </a:rPr>
              <a:t>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era o </a:t>
            </a:r>
            <a:r>
              <a:rPr lang="en-US" altLang="pt-BR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receptivo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do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conforme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Índice</a:t>
            </a:r>
            <a:r>
              <a:rPr lang="en-US" altLang="pt-BR" dirty="0" smtClean="0">
                <a:solidFill>
                  <a:srgbClr val="000000"/>
                </a:solidFill>
              </a:rPr>
              <a:t> Global de </a:t>
            </a:r>
            <a:r>
              <a:rPr lang="en-US" altLang="pt-BR" dirty="0" err="1" smtClean="0">
                <a:solidFill>
                  <a:srgbClr val="000000"/>
                </a:solidFill>
              </a:rPr>
              <a:t>Marcas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Países</a:t>
            </a:r>
            <a:r>
              <a:rPr lang="en-US" altLang="pt-BR" dirty="0" smtClean="0">
                <a:solidFill>
                  <a:srgbClr val="000000"/>
                </a:solidFill>
              </a:rPr>
              <a:t> 2015: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canadenses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entendem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</a:t>
            </a:r>
            <a:r>
              <a:rPr lang="en-US" altLang="pt-BR" b="1" dirty="0" smtClean="0">
                <a:solidFill>
                  <a:srgbClr val="000000"/>
                </a:solidFill>
              </a:rPr>
              <a:t> a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diversidade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força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endParaRPr lang="pt-BR" altLang="pt-BR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i="1" dirty="0" smtClean="0">
                <a:solidFill>
                  <a:srgbClr val="000000"/>
                </a:solidFill>
              </a:rPr>
              <a:t>“</a:t>
            </a:r>
            <a:r>
              <a:rPr lang="en-US" altLang="pt-BR" i="1" dirty="0" smtClean="0">
                <a:solidFill>
                  <a:srgbClr val="000000"/>
                </a:solidFill>
              </a:rPr>
              <a:t>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é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bem-sucedido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Courant" charset="0"/>
              </a:rPr>
              <a:t>– </a:t>
            </a:r>
            <a:r>
              <a:rPr lang="en-US" altLang="pt-BR" i="1" dirty="0" smtClean="0">
                <a:solidFill>
                  <a:srgbClr val="000000"/>
                </a:solidFill>
              </a:rPr>
              <a:t>cultural,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política</a:t>
            </a:r>
            <a:r>
              <a:rPr lang="en-US" altLang="pt-BR" i="1" dirty="0" smtClean="0">
                <a:solidFill>
                  <a:srgbClr val="000000"/>
                </a:solidFill>
              </a:rPr>
              <a:t> 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economicamente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sz="1200" b="1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Courant" charset="0"/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por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causa</a:t>
            </a:r>
            <a:r>
              <a:rPr lang="en-US" altLang="pt-BR" i="1" dirty="0" smtClean="0">
                <a:solidFill>
                  <a:srgbClr val="000000"/>
                </a:solidFill>
              </a:rPr>
              <a:t> de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sua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diversidade</a:t>
            </a:r>
            <a:r>
              <a:rPr lang="en-US" altLang="pt-BR" i="1" dirty="0" smtClean="0">
                <a:solidFill>
                  <a:srgbClr val="000000"/>
                </a:solidFill>
              </a:rPr>
              <a:t>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não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apesar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dela</a:t>
            </a:r>
            <a:r>
              <a:rPr lang="ja-JP" altLang="en-US" i="1" dirty="0" smtClean="0">
                <a:solidFill>
                  <a:srgbClr val="000000"/>
                </a:solidFill>
              </a:rPr>
              <a:t>”</a:t>
            </a:r>
            <a:r>
              <a:rPr lang="en-US" altLang="pt-BR" i="1" dirty="0" smtClean="0">
                <a:solidFill>
                  <a:srgbClr val="000000"/>
                </a:solidFill>
              </a:rPr>
              <a:t>,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disse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recentemente</a:t>
            </a:r>
            <a:r>
              <a:rPr lang="en-US" altLang="pt-BR" i="1" dirty="0" smtClean="0">
                <a:solidFill>
                  <a:srgbClr val="000000"/>
                </a:solidFill>
              </a:rPr>
              <a:t> o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primeiro-ministro</a:t>
            </a:r>
            <a:r>
              <a:rPr lang="en-US" altLang="pt-BR" i="1" dirty="0" smtClean="0">
                <a:solidFill>
                  <a:srgbClr val="000000"/>
                </a:solidFill>
              </a:rPr>
              <a:t> Trudeau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seu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discurso</a:t>
            </a:r>
            <a:r>
              <a:rPr lang="en-US" altLang="pt-BR" i="1" dirty="0" smtClean="0">
                <a:solidFill>
                  <a:srgbClr val="000000"/>
                </a:solidFill>
              </a:rPr>
              <a:t> </a:t>
            </a:r>
            <a:r>
              <a:rPr lang="en-US" altLang="pt-BR" i="1" dirty="0" err="1" smtClean="0">
                <a:solidFill>
                  <a:srgbClr val="000000"/>
                </a:solidFill>
              </a:rPr>
              <a:t>na</a:t>
            </a:r>
            <a:r>
              <a:rPr lang="en-US" altLang="pt-BR" i="1" dirty="0" smtClean="0">
                <a:solidFill>
                  <a:srgbClr val="000000"/>
                </a:solidFill>
              </a:rPr>
              <a:t> ONU.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por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isso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estudantes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estrangeiros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tão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importantes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para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nós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Acreditamos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que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processo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aprendizado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mútuo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portanto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somos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abertos</a:t>
            </a:r>
            <a:r>
              <a:rPr lang="en-US" altLang="pt-BR" dirty="0" smtClean="0">
                <a:solidFill>
                  <a:srgbClr val="000000"/>
                </a:solidFill>
              </a:rPr>
              <a:t> a </a:t>
            </a:r>
            <a:r>
              <a:rPr lang="en-US" altLang="pt-BR" dirty="0" err="1" smtClean="0">
                <a:solidFill>
                  <a:srgbClr val="000000"/>
                </a:solidFill>
              </a:rPr>
              <a:t>novas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culturas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novos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idiomas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conhecimentos</a:t>
            </a:r>
            <a:r>
              <a:rPr lang="en-US" altLang="pt-BR" dirty="0" smtClean="0">
                <a:solidFill>
                  <a:srgbClr val="000000"/>
                </a:solidFill>
              </a:rPr>
              <a:t>.  </a:t>
            </a:r>
            <a:r>
              <a:rPr lang="en-US" dirty="0" smtClean="0"/>
              <a:t>	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Quando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considera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estudar</a:t>
            </a:r>
            <a:r>
              <a:rPr lang="en-US" altLang="pt-BR" b="1" dirty="0" smtClean="0">
                <a:solidFill>
                  <a:srgbClr val="000000"/>
                </a:solidFill>
              </a:rPr>
              <a:t> no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,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talvez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você</a:t>
            </a:r>
            <a:r>
              <a:rPr lang="en-US" altLang="pt-BR" b="1" dirty="0" smtClean="0">
                <a:solidFill>
                  <a:srgbClr val="000000"/>
                </a:solidFill>
              </a:rPr>
              <a:t> se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pergunte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que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defende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sociedade</a:t>
            </a:r>
            <a:r>
              <a:rPr lang="en-US" altLang="pt-BR" b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Carta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Direitos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Liberdades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um </a:t>
            </a:r>
            <a:r>
              <a:rPr lang="en-US" altLang="pt-BR" dirty="0" err="1" smtClean="0">
                <a:solidFill>
                  <a:srgbClr val="000000"/>
                </a:solidFill>
              </a:rPr>
              <a:t>pilar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sociedade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canadense</a:t>
            </a:r>
            <a:r>
              <a:rPr lang="en-US" altLang="pt-BR" dirty="0" smtClean="0">
                <a:solidFill>
                  <a:srgbClr val="000000"/>
                </a:solidFill>
              </a:rPr>
              <a:t>. </a:t>
            </a:r>
            <a:r>
              <a:rPr lang="en-US" altLang="pt-BR" dirty="0" err="1" smtClean="0">
                <a:solidFill>
                  <a:srgbClr val="000000"/>
                </a:solidFill>
              </a:rPr>
              <a:t>Ela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garante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liberdade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consciência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religião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pensamento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crença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opinião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expressão</a:t>
            </a:r>
            <a:r>
              <a:rPr lang="en-US" altLang="pt-BR" dirty="0" smtClean="0">
                <a:solidFill>
                  <a:srgbClr val="000000"/>
                </a:solidFill>
              </a:rPr>
              <a:t>, de </a:t>
            </a:r>
            <a:r>
              <a:rPr lang="en-US" altLang="pt-BR" dirty="0" err="1" smtClean="0">
                <a:solidFill>
                  <a:srgbClr val="000000"/>
                </a:solidFill>
              </a:rPr>
              <a:t>imprensa</a:t>
            </a:r>
            <a:r>
              <a:rPr lang="en-US" altLang="pt-BR" dirty="0" smtClean="0">
                <a:solidFill>
                  <a:srgbClr val="000000"/>
                </a:solidFill>
              </a:rPr>
              <a:t> e outros </a:t>
            </a:r>
            <a:r>
              <a:rPr lang="en-US" altLang="pt-BR" dirty="0" err="1" smtClean="0">
                <a:solidFill>
                  <a:srgbClr val="000000"/>
                </a:solidFill>
              </a:rPr>
              <a:t>meios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comunicação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reunião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pacífica</a:t>
            </a:r>
            <a:r>
              <a:rPr lang="en-US" altLang="pt-BR" dirty="0" smtClean="0">
                <a:solidFill>
                  <a:srgbClr val="000000"/>
                </a:solidFill>
              </a:rPr>
              <a:t> e de </a:t>
            </a:r>
            <a:r>
              <a:rPr lang="en-US" altLang="pt-BR" dirty="0" err="1" smtClean="0">
                <a:solidFill>
                  <a:srgbClr val="000000"/>
                </a:solidFill>
              </a:rPr>
              <a:t>associação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2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hape 357"/>
          <p:cNvSpPr>
            <a:spLocks noGrp="1" noRot="1" noChangeAspect="1"/>
          </p:cNvSpPr>
          <p:nvPr>
            <p:ph type="sldImg"/>
          </p:nvPr>
        </p:nvSpPr>
        <p:spPr>
          <a:xfrm>
            <a:off x="1135063" y="685800"/>
            <a:ext cx="4587875" cy="3429000"/>
          </a:xfrm>
        </p:spPr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b="1" dirty="0" err="1" smtClean="0">
                <a:solidFill>
                  <a:srgbClr val="000000"/>
                </a:solidFill>
              </a:rPr>
              <a:t>Interações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sugeridas</a:t>
            </a:r>
            <a:r>
              <a:rPr lang="en-US" altLang="pt-BR" b="1" dirty="0" smtClean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b="1" dirty="0" smtClean="0">
                <a:solidFill>
                  <a:srgbClr val="000000"/>
                </a:solidFill>
              </a:rPr>
              <a:t>- O Canada tem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das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economias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</a:rPr>
              <a:t>mais</a:t>
            </a:r>
            <a:r>
              <a:rPr lang="en-US" altLang="ja-JP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competitivas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Courant" charset="0"/>
              </a:rPr>
              <a:t>–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a </a:t>
            </a:r>
            <a:r>
              <a:rPr lang="en-US" altLang="pt-BR" dirty="0" err="1" smtClean="0">
                <a:solidFill>
                  <a:srgbClr val="000000"/>
                </a:solidFill>
              </a:rPr>
              <a:t>competitividade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do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baseada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mercados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trabalho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altamente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eficientes</a:t>
            </a:r>
            <a:r>
              <a:rPr lang="en-US" altLang="pt-BR" dirty="0" smtClean="0">
                <a:solidFill>
                  <a:srgbClr val="000000"/>
                </a:solidFill>
              </a:rPr>
              <a:t>, </a:t>
            </a:r>
            <a:r>
              <a:rPr lang="en-US" altLang="pt-BR" dirty="0" err="1" smtClean="0">
                <a:solidFill>
                  <a:srgbClr val="000000"/>
                </a:solidFill>
              </a:rPr>
              <a:t>bons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resultados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saúde</a:t>
            </a:r>
            <a:r>
              <a:rPr lang="en-US" altLang="pt-BR" dirty="0" smtClean="0">
                <a:solidFill>
                  <a:srgbClr val="000000"/>
                </a:solidFill>
              </a:rPr>
              <a:t> e </a:t>
            </a:r>
            <a:r>
              <a:rPr lang="en-US" altLang="pt-BR" dirty="0" err="1" smtClean="0">
                <a:solidFill>
                  <a:srgbClr val="000000"/>
                </a:solidFill>
              </a:rPr>
              <a:t>educação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primária</a:t>
            </a:r>
            <a:r>
              <a:rPr lang="en-US" altLang="pt-BR" dirty="0" smtClean="0">
                <a:solidFill>
                  <a:srgbClr val="000000"/>
                </a:solidFill>
              </a:rPr>
              <a:t>, um </a:t>
            </a:r>
            <a:r>
              <a:rPr lang="en-US" altLang="pt-BR" dirty="0" err="1" smtClean="0">
                <a:solidFill>
                  <a:srgbClr val="000000"/>
                </a:solidFill>
              </a:rPr>
              <a:t>sólido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ambiente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institucional</a:t>
            </a:r>
            <a:r>
              <a:rPr lang="en-US" altLang="pt-BR" dirty="0" smtClean="0">
                <a:solidFill>
                  <a:srgbClr val="000000"/>
                </a:solidFill>
              </a:rPr>
              <a:t> e um </a:t>
            </a:r>
            <a:r>
              <a:rPr lang="en-US" altLang="pt-BR" dirty="0" err="1" smtClean="0">
                <a:solidFill>
                  <a:srgbClr val="000000"/>
                </a:solidFill>
              </a:rPr>
              <a:t>sólido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bancário</a:t>
            </a:r>
            <a:r>
              <a:rPr lang="en-US" altLang="pt-BR" dirty="0" smtClean="0">
                <a:solidFill>
                  <a:srgbClr val="000000"/>
                </a:solidFill>
              </a:rPr>
              <a:t>, 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Relatório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Competitividade</a:t>
            </a:r>
            <a:r>
              <a:rPr lang="en-US" altLang="pt-BR" dirty="0" smtClean="0">
                <a:solidFill>
                  <a:srgbClr val="000000"/>
                </a:solidFill>
              </a:rPr>
              <a:t> Global 2015-2016, do </a:t>
            </a:r>
            <a:r>
              <a:rPr lang="en-US" altLang="pt-BR" dirty="0" err="1" smtClean="0">
                <a:solidFill>
                  <a:srgbClr val="000000"/>
                </a:solidFill>
              </a:rPr>
              <a:t>Fórum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Econômico</a:t>
            </a:r>
            <a:r>
              <a:rPr lang="en-US" altLang="pt-BR" dirty="0" smtClean="0">
                <a:solidFill>
                  <a:srgbClr val="000000"/>
                </a:solidFill>
              </a:rPr>
              <a:t> Mundial 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está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na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quinta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posição</a:t>
            </a:r>
            <a:r>
              <a:rPr lang="en-US" altLang="pt-BR" b="1" dirty="0" smtClean="0">
                <a:solidFill>
                  <a:srgbClr val="000000"/>
                </a:solidFill>
              </a:rPr>
              <a:t> entre as 10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economias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empreendedoras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estudo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IMD World Competitiveness Yearbook 2015.</a:t>
            </a:r>
          </a:p>
          <a:p>
            <a:pPr eaLnBrk="1" hangingPunct="1">
              <a:spcBef>
                <a:spcPct val="0"/>
              </a:spcBef>
            </a:pPr>
            <a:endParaRPr lang="pt-BR" altLang="pt-BR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é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melhor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país</a:t>
            </a:r>
            <a:r>
              <a:rPr lang="en-US" altLang="pt-BR" b="1" dirty="0" smtClean="0">
                <a:solidFill>
                  <a:srgbClr val="000000"/>
                </a:solidFill>
              </a:rPr>
              <a:t> no G-7 para se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fazer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negócios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longo</a:t>
            </a:r>
            <a:r>
              <a:rPr lang="en-US" altLang="pt-BR" b="1" dirty="0" smtClean="0">
                <a:solidFill>
                  <a:srgbClr val="000000"/>
                </a:solidFill>
              </a:rPr>
              <a:t> de um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período</a:t>
            </a:r>
            <a:r>
              <a:rPr lang="en-US" altLang="pt-BR" b="1" dirty="0" smtClean="0">
                <a:solidFill>
                  <a:srgbClr val="000000"/>
                </a:solidFill>
              </a:rPr>
              <a:t> de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cinco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anos</a:t>
            </a:r>
            <a:r>
              <a:rPr lang="en-US" altLang="pt-BR" b="1" dirty="0" smtClean="0">
                <a:solidFill>
                  <a:srgbClr val="000000"/>
                </a:solidFill>
              </a:rPr>
              <a:t> (2015-2019)</a:t>
            </a:r>
            <a:r>
              <a:rPr lang="en-US" altLang="pt-BR" dirty="0" smtClean="0">
                <a:solidFill>
                  <a:srgbClr val="000000"/>
                </a:solidFill>
              </a:rPr>
              <a:t>, 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a </a:t>
            </a:r>
            <a:r>
              <a:rPr lang="en-US" altLang="pt-BR" dirty="0" err="1" smtClean="0">
                <a:solidFill>
                  <a:srgbClr val="000000"/>
                </a:solidFill>
              </a:rPr>
              <a:t>Unidade</a:t>
            </a:r>
            <a:r>
              <a:rPr lang="en-US" altLang="pt-BR" dirty="0" smtClean="0">
                <a:solidFill>
                  <a:srgbClr val="000000"/>
                </a:solidFill>
              </a:rPr>
              <a:t> de </a:t>
            </a:r>
            <a:r>
              <a:rPr lang="en-US" altLang="pt-BR" dirty="0" err="1" smtClean="0">
                <a:solidFill>
                  <a:srgbClr val="000000"/>
                </a:solidFill>
              </a:rPr>
              <a:t>Inteligência</a:t>
            </a:r>
            <a:r>
              <a:rPr lang="en-US" altLang="pt-BR" dirty="0" smtClean="0">
                <a:solidFill>
                  <a:srgbClr val="000000"/>
                </a:solidFill>
              </a:rPr>
              <a:t> da </a:t>
            </a:r>
            <a:r>
              <a:rPr lang="en-US" altLang="pt-BR" dirty="0" err="1" smtClean="0">
                <a:solidFill>
                  <a:srgbClr val="000000"/>
                </a:solidFill>
              </a:rPr>
              <a:t>revista</a:t>
            </a:r>
            <a:r>
              <a:rPr lang="en-US" altLang="pt-BR" dirty="0" smtClean="0">
                <a:solidFill>
                  <a:srgbClr val="000000"/>
                </a:solidFill>
              </a:rPr>
              <a:t> The Economist.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é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lugar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fácil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para</a:t>
            </a:r>
            <a:r>
              <a:rPr lang="en-US" altLang="pt-BR" b="1" dirty="0" smtClean="0">
                <a:solidFill>
                  <a:srgbClr val="000000"/>
                </a:solidFill>
              </a:rPr>
              <a:t> se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começar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uma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empresa</a:t>
            </a:r>
            <a:r>
              <a:rPr lang="en-US" altLang="pt-BR" b="1" dirty="0" smtClean="0">
                <a:solidFill>
                  <a:srgbClr val="000000"/>
                </a:solidFill>
              </a:rPr>
              <a:t> no G-20, </a:t>
            </a:r>
            <a:r>
              <a:rPr lang="en-US" altLang="pt-BR" dirty="0" smtClean="0">
                <a:solidFill>
                  <a:srgbClr val="000000"/>
                </a:solidFill>
              </a:rPr>
              <a:t>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</a:t>
            </a:r>
            <a:r>
              <a:rPr lang="en-US" altLang="pt-BR" dirty="0" err="1" smtClean="0">
                <a:solidFill>
                  <a:srgbClr val="000000"/>
                </a:solidFill>
              </a:rPr>
              <a:t>Banco</a:t>
            </a:r>
            <a:r>
              <a:rPr lang="en-US" altLang="pt-BR" dirty="0" smtClean="0">
                <a:solidFill>
                  <a:srgbClr val="000000"/>
                </a:solidFill>
              </a:rPr>
              <a:t> Mundial.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tem a </a:t>
            </a:r>
            <a:r>
              <a:rPr lang="en-US" altLang="pt-BR" b="1" dirty="0" smtClean="0">
                <a:solidFill>
                  <a:srgbClr val="000000"/>
                </a:solidFill>
              </a:rPr>
              <a:t>2</a:t>
            </a:r>
            <a:r>
              <a:rPr lang="en-US" altLang="pt-BR" b="1" baseline="30000" dirty="0" smtClean="0">
                <a:solidFill>
                  <a:srgbClr val="000000"/>
                </a:solidFill>
              </a:rPr>
              <a:t>ª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menor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dívida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líquida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em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relação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ao</a:t>
            </a:r>
            <a:r>
              <a:rPr lang="en-US" altLang="pt-BR" b="1" dirty="0" smtClean="0">
                <a:solidFill>
                  <a:srgbClr val="000000"/>
                </a:solidFill>
              </a:rPr>
              <a:t> PIB no G-20, </a:t>
            </a:r>
            <a:r>
              <a:rPr lang="en-US" altLang="pt-BR" dirty="0" smtClean="0">
                <a:solidFill>
                  <a:srgbClr val="000000"/>
                </a:solidFill>
              </a:rPr>
              <a:t>de </a:t>
            </a:r>
            <a:r>
              <a:rPr lang="en-US" altLang="pt-BR" dirty="0" err="1" smtClean="0">
                <a:solidFill>
                  <a:srgbClr val="000000"/>
                </a:solidFill>
              </a:rPr>
              <a:t>acordo</a:t>
            </a:r>
            <a:r>
              <a:rPr lang="en-US" altLang="pt-BR" dirty="0" smtClean="0">
                <a:solidFill>
                  <a:srgbClr val="000000"/>
                </a:solidFill>
              </a:rPr>
              <a:t> com o Fundo </a:t>
            </a:r>
            <a:r>
              <a:rPr lang="en-US" altLang="pt-BR" dirty="0" err="1" smtClean="0">
                <a:solidFill>
                  <a:srgbClr val="000000"/>
                </a:solidFill>
              </a:rPr>
              <a:t>Monetário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Internacional</a:t>
            </a:r>
            <a:r>
              <a:rPr lang="en-US" altLang="pt-BR" dirty="0" smtClean="0">
                <a:solidFill>
                  <a:srgbClr val="000000"/>
                </a:solidFill>
              </a:rPr>
              <a:t> (FMI).</a:t>
            </a:r>
          </a:p>
          <a:p>
            <a:pPr eaLnBrk="1" hangingPunct="1">
              <a:spcBef>
                <a:spcPct val="0"/>
              </a:spcBef>
            </a:pPr>
            <a:endParaRPr lang="pt-BR" altLang="pt-BR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t-BR" dirty="0" smtClean="0">
                <a:solidFill>
                  <a:srgbClr val="000000"/>
                </a:solidFill>
              </a:rPr>
              <a:t>- O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bancário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foi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reconhecido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como</a:t>
            </a:r>
            <a:r>
              <a:rPr lang="en-US" altLang="pt-BR" b="1" dirty="0" smtClean="0">
                <a:solidFill>
                  <a:srgbClr val="000000"/>
                </a:solidFill>
              </a:rPr>
              <a:t> 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mais</a:t>
            </a:r>
            <a:r>
              <a:rPr lang="en-US" altLang="pt-BR" b="1" dirty="0" smtClean="0">
                <a:solidFill>
                  <a:srgbClr val="000000"/>
                </a:solidFill>
              </a:rPr>
              <a:t>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sólido</a:t>
            </a:r>
            <a:r>
              <a:rPr lang="en-US" altLang="pt-BR" b="1" dirty="0" smtClean="0">
                <a:solidFill>
                  <a:srgbClr val="000000"/>
                </a:solidFill>
              </a:rPr>
              <a:t> do </a:t>
            </a:r>
            <a:r>
              <a:rPr lang="en-US" altLang="pt-BR" b="1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b="1" dirty="0" smtClean="0">
                <a:solidFill>
                  <a:srgbClr val="000000"/>
                </a:solidFill>
              </a:rPr>
              <a:t>.</a:t>
            </a:r>
            <a:r>
              <a:rPr lang="en-US" altLang="pt-BR" dirty="0" smtClean="0">
                <a:solidFill>
                  <a:srgbClr val="000000"/>
                </a:solidFill>
              </a:rPr>
              <a:t>***</a:t>
            </a:r>
            <a:r>
              <a:rPr lang="en-US" altLang="pt-BR" dirty="0" err="1" smtClean="0">
                <a:solidFill>
                  <a:srgbClr val="000000"/>
                </a:solidFill>
              </a:rPr>
              <a:t>Pelo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oitavo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ano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consecutivo</a:t>
            </a:r>
            <a:r>
              <a:rPr lang="en-US" altLang="pt-BR" dirty="0" smtClean="0">
                <a:solidFill>
                  <a:srgbClr val="000000"/>
                </a:solidFill>
              </a:rPr>
              <a:t>, o </a:t>
            </a:r>
            <a:r>
              <a:rPr lang="en-US" altLang="pt-BR" dirty="0" err="1" smtClean="0">
                <a:solidFill>
                  <a:srgbClr val="000000"/>
                </a:solidFill>
              </a:rPr>
              <a:t>Fórum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Econômico</a:t>
            </a:r>
            <a:r>
              <a:rPr lang="en-US" altLang="pt-BR" dirty="0" smtClean="0">
                <a:solidFill>
                  <a:srgbClr val="000000"/>
                </a:solidFill>
              </a:rPr>
              <a:t> Mundial (WEF) </a:t>
            </a:r>
            <a:r>
              <a:rPr lang="en-US" altLang="pt-BR" dirty="0" err="1" smtClean="0">
                <a:solidFill>
                  <a:srgbClr val="000000"/>
                </a:solidFill>
              </a:rPr>
              <a:t>declarou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sistema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ja-JP" altLang="en-US" dirty="0" smtClean="0">
                <a:solidFill>
                  <a:srgbClr val="000000"/>
                </a:solidFill>
              </a:rPr>
              <a:t>bancário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pt-BR" dirty="0" smtClean="0">
                <a:solidFill>
                  <a:srgbClr val="000000"/>
                </a:solidFill>
              </a:rPr>
              <a:t>do </a:t>
            </a:r>
            <a:r>
              <a:rPr lang="en-US" altLang="pt-BR" dirty="0" err="1" smtClean="0">
                <a:solidFill>
                  <a:srgbClr val="000000"/>
                </a:solidFill>
              </a:rPr>
              <a:t>Canadá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como</a:t>
            </a:r>
            <a:r>
              <a:rPr lang="en-US" altLang="pt-BR" dirty="0" smtClean="0">
                <a:solidFill>
                  <a:srgbClr val="000000"/>
                </a:solidFill>
              </a:rPr>
              <a:t> o </a:t>
            </a:r>
            <a:r>
              <a:rPr lang="en-US" altLang="pt-BR" dirty="0" err="1" smtClean="0">
                <a:solidFill>
                  <a:srgbClr val="000000"/>
                </a:solidFill>
              </a:rPr>
              <a:t>mais</a:t>
            </a:r>
            <a:r>
              <a:rPr lang="en-US" altLang="pt-BR" dirty="0" smtClean="0">
                <a:solidFill>
                  <a:srgbClr val="000000"/>
                </a:solidFill>
              </a:rPr>
              <a:t> </a:t>
            </a:r>
            <a:r>
              <a:rPr lang="en-US" altLang="pt-BR" dirty="0" err="1" smtClean="0">
                <a:solidFill>
                  <a:srgbClr val="000000"/>
                </a:solidFill>
              </a:rPr>
              <a:t>sólido</a:t>
            </a:r>
            <a:r>
              <a:rPr lang="en-US" altLang="pt-BR" dirty="0" smtClean="0">
                <a:solidFill>
                  <a:srgbClr val="000000"/>
                </a:solidFill>
              </a:rPr>
              <a:t> do </a:t>
            </a:r>
            <a:r>
              <a:rPr lang="en-US" altLang="pt-BR" dirty="0" err="1" smtClean="0">
                <a:solidFill>
                  <a:srgbClr val="000000"/>
                </a:solidFill>
              </a:rPr>
              <a:t>mundo</a:t>
            </a:r>
            <a:r>
              <a:rPr lang="en-US" altLang="pt-BR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242459822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ARN - 4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37"/>
          <p:cNvSpPr>
            <a:spLocks noChangeArrowheads="1"/>
          </p:cNvSpPr>
          <p:nvPr userDrawn="1"/>
        </p:nvSpPr>
        <p:spPr bwMode="auto">
          <a:xfrm>
            <a:off x="0" y="6508750"/>
            <a:ext cx="9144000" cy="323850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8" name="Shape 138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39" name="Shape 139"/>
          <p:cNvSpPr>
            <a:spLocks noGrp="1"/>
          </p:cNvSpPr>
          <p:nvPr>
            <p:ph type="pic" sz="quarter" idx="13"/>
          </p:nvPr>
        </p:nvSpPr>
        <p:spPr>
          <a:xfrm>
            <a:off x="4606925" y="1798637"/>
            <a:ext cx="4537075" cy="23881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pic" sz="quarter" idx="14"/>
          </p:nvPr>
        </p:nvSpPr>
        <p:spPr>
          <a:xfrm>
            <a:off x="2" y="4186744"/>
            <a:ext cx="4606924" cy="2307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" name="Shape 57"/>
          <p:cNvSpPr>
            <a:spLocks noGrp="1"/>
          </p:cNvSpPr>
          <p:nvPr>
            <p:ph type="body" sz="quarter" idx="1"/>
          </p:nvPr>
        </p:nvSpPr>
        <p:spPr>
          <a:xfrm>
            <a:off x="446087" y="2100263"/>
            <a:ext cx="3770315" cy="1760537"/>
          </a:xfrm>
          <a:prstGeom prst="rect">
            <a:avLst/>
          </a:prstGeom>
        </p:spPr>
        <p:txBody>
          <a:bodyPr anchor="ctr"/>
          <a:lstStyle>
            <a:lvl1pPr marL="179999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Cliquez pour modifier les styles du texte du masque</a:t>
            </a:r>
          </a:p>
        </p:txBody>
      </p:sp>
      <p:sp>
        <p:nvSpPr>
          <p:cNvPr id="14" name="Shape 246"/>
          <p:cNvSpPr>
            <a:spLocks noGrp="1"/>
          </p:cNvSpPr>
          <p:nvPr>
            <p:ph type="body" sz="quarter" idx="15"/>
          </p:nvPr>
        </p:nvSpPr>
        <p:spPr>
          <a:xfrm>
            <a:off x="4990036" y="4528041"/>
            <a:ext cx="3770313" cy="1760537"/>
          </a:xfrm>
          <a:prstGeom prst="rect">
            <a:avLst/>
          </a:prstGeom>
        </p:spPr>
        <p:txBody>
          <a:bodyPr anchor="ctr"/>
          <a:lstStyle>
            <a:lvl1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380472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ARN_Diapo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9"/>
          <p:cNvSpPr>
            <a:spLocks noChangeArrowheads="1"/>
          </p:cNvSpPr>
          <p:nvPr/>
        </p:nvSpPr>
        <p:spPr bwMode="auto">
          <a:xfrm>
            <a:off x="0" y="6508750"/>
            <a:ext cx="9144000" cy="323850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" name="Shape 170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45030686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VE - 4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9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Shape 18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81" name="Shape 181"/>
          <p:cNvSpPr>
            <a:spLocks noGrp="1"/>
          </p:cNvSpPr>
          <p:nvPr>
            <p:ph type="pic" sz="quarter" idx="13"/>
          </p:nvPr>
        </p:nvSpPr>
        <p:spPr>
          <a:xfrm>
            <a:off x="4606925" y="1798638"/>
            <a:ext cx="4537075" cy="23881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82" name="Shape 182"/>
          <p:cNvSpPr>
            <a:spLocks noGrp="1"/>
          </p:cNvSpPr>
          <p:nvPr>
            <p:ph type="pic" sz="quarter" idx="14"/>
          </p:nvPr>
        </p:nvSpPr>
        <p:spPr>
          <a:xfrm>
            <a:off x="1" y="4186744"/>
            <a:ext cx="4616013" cy="2352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" name="Shape 57"/>
          <p:cNvSpPr>
            <a:spLocks noGrp="1"/>
          </p:cNvSpPr>
          <p:nvPr>
            <p:ph type="body" sz="quarter" idx="1"/>
          </p:nvPr>
        </p:nvSpPr>
        <p:spPr>
          <a:xfrm>
            <a:off x="446087" y="2100263"/>
            <a:ext cx="3770315" cy="1760537"/>
          </a:xfrm>
          <a:prstGeom prst="rect">
            <a:avLst/>
          </a:prstGeom>
        </p:spPr>
        <p:txBody>
          <a:bodyPr anchor="ctr"/>
          <a:lstStyle>
            <a:lvl1pPr marL="179999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Cliquez pour modifier les styles du texte du masque</a:t>
            </a:r>
          </a:p>
        </p:txBody>
      </p:sp>
      <p:sp>
        <p:nvSpPr>
          <p:cNvPr id="11" name="Shape 246"/>
          <p:cNvSpPr>
            <a:spLocks noGrp="1"/>
          </p:cNvSpPr>
          <p:nvPr>
            <p:ph type="body" sz="quarter" idx="15"/>
          </p:nvPr>
        </p:nvSpPr>
        <p:spPr>
          <a:xfrm>
            <a:off x="4990036" y="4528041"/>
            <a:ext cx="3770313" cy="1760537"/>
          </a:xfrm>
          <a:prstGeom prst="rect">
            <a:avLst/>
          </a:prstGeom>
        </p:spPr>
        <p:txBody>
          <a:bodyPr anchor="ctr"/>
          <a:lstStyle>
            <a:lvl1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827123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VE -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3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Shape 194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95" name="Shape 195"/>
          <p:cNvSpPr>
            <a:spLocks noGrp="1"/>
          </p:cNvSpPr>
          <p:nvPr>
            <p:ph type="pic" idx="13"/>
          </p:nvPr>
        </p:nvSpPr>
        <p:spPr>
          <a:xfrm>
            <a:off x="0" y="1771650"/>
            <a:ext cx="9144000" cy="4781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188279717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VE - Nobel Pr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04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" name="Shape 205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4" name="Shape 191"/>
          <p:cNvSpPr>
            <a:spLocks noGrp="1"/>
          </p:cNvSpPr>
          <p:nvPr>
            <p:ph type="pic" sz="quarter" idx="13"/>
          </p:nvPr>
        </p:nvSpPr>
        <p:spPr>
          <a:xfrm>
            <a:off x="4555525" y="1808471"/>
            <a:ext cx="4597564" cy="17835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 dirty="0">
              <a:sym typeface="Helvetica Courant"/>
            </a:endParaRPr>
          </a:p>
        </p:txBody>
      </p:sp>
      <p:sp>
        <p:nvSpPr>
          <p:cNvPr id="15" name="Shape 192"/>
          <p:cNvSpPr>
            <a:spLocks noGrp="1"/>
          </p:cNvSpPr>
          <p:nvPr>
            <p:ph type="pic" sz="quarter" idx="14"/>
          </p:nvPr>
        </p:nvSpPr>
        <p:spPr>
          <a:xfrm>
            <a:off x="1" y="4186744"/>
            <a:ext cx="4555524" cy="17799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6" name="Shape 194"/>
          <p:cNvSpPr>
            <a:spLocks noGrp="1"/>
          </p:cNvSpPr>
          <p:nvPr>
            <p:ph type="pic" sz="quarter" idx="15"/>
          </p:nvPr>
        </p:nvSpPr>
        <p:spPr>
          <a:xfrm>
            <a:off x="1" y="1808471"/>
            <a:ext cx="4555524" cy="17835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7" name="Shape 195"/>
          <p:cNvSpPr>
            <a:spLocks noGrp="1"/>
          </p:cNvSpPr>
          <p:nvPr>
            <p:ph type="pic" sz="quarter" idx="16"/>
          </p:nvPr>
        </p:nvSpPr>
        <p:spPr>
          <a:xfrm>
            <a:off x="4555523" y="4183064"/>
            <a:ext cx="4597566" cy="17830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8" name="Shape 196"/>
          <p:cNvSpPr>
            <a:spLocks noGrp="1"/>
          </p:cNvSpPr>
          <p:nvPr>
            <p:ph type="body" sz="quarter" idx="1"/>
          </p:nvPr>
        </p:nvSpPr>
        <p:spPr>
          <a:xfrm>
            <a:off x="0" y="3596442"/>
            <a:ext cx="4556125" cy="58662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0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0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2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</p:txBody>
      </p:sp>
      <p:sp>
        <p:nvSpPr>
          <p:cNvPr id="19" name="Shape 197"/>
          <p:cNvSpPr>
            <a:spLocks noGrp="1"/>
          </p:cNvSpPr>
          <p:nvPr>
            <p:ph type="body" sz="quarter" idx="17"/>
          </p:nvPr>
        </p:nvSpPr>
        <p:spPr>
          <a:xfrm>
            <a:off x="4555523" y="3596442"/>
            <a:ext cx="4597567" cy="58662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0" name="Shape 198"/>
          <p:cNvSpPr>
            <a:spLocks noGrp="1"/>
          </p:cNvSpPr>
          <p:nvPr>
            <p:ph type="body" sz="quarter" idx="18"/>
          </p:nvPr>
        </p:nvSpPr>
        <p:spPr>
          <a:xfrm>
            <a:off x="4555523" y="5966083"/>
            <a:ext cx="4597567" cy="58662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1" name="Shape 199"/>
          <p:cNvSpPr>
            <a:spLocks noGrp="1"/>
          </p:cNvSpPr>
          <p:nvPr>
            <p:ph type="body" sz="quarter" idx="19"/>
          </p:nvPr>
        </p:nvSpPr>
        <p:spPr>
          <a:xfrm>
            <a:off x="-602" y="5966083"/>
            <a:ext cx="4556126" cy="58662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812197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CTICAL INFORMATION - 4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Shape 223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C4BC8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24" name="Shape 224"/>
          <p:cNvSpPr>
            <a:spLocks noGrp="1"/>
          </p:cNvSpPr>
          <p:nvPr>
            <p:ph type="pic" sz="quarter" idx="13"/>
          </p:nvPr>
        </p:nvSpPr>
        <p:spPr>
          <a:xfrm>
            <a:off x="4606925" y="1798638"/>
            <a:ext cx="4537075" cy="23881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225" name="Shape 225"/>
          <p:cNvSpPr>
            <a:spLocks noGrp="1"/>
          </p:cNvSpPr>
          <p:nvPr>
            <p:ph type="pic" sz="quarter" idx="14"/>
          </p:nvPr>
        </p:nvSpPr>
        <p:spPr>
          <a:xfrm>
            <a:off x="1" y="4186744"/>
            <a:ext cx="4616013" cy="23844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" name="Shape 57"/>
          <p:cNvSpPr>
            <a:spLocks noGrp="1"/>
          </p:cNvSpPr>
          <p:nvPr>
            <p:ph type="body" sz="quarter" idx="1"/>
          </p:nvPr>
        </p:nvSpPr>
        <p:spPr>
          <a:xfrm>
            <a:off x="446087" y="2100263"/>
            <a:ext cx="3770315" cy="1760537"/>
          </a:xfrm>
          <a:prstGeom prst="rect">
            <a:avLst/>
          </a:prstGeom>
        </p:spPr>
        <p:txBody>
          <a:bodyPr anchor="ctr"/>
          <a:lstStyle>
            <a:lvl1pPr marL="179999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Cliquez pour modifier les styles du texte du masque</a:t>
            </a:r>
          </a:p>
        </p:txBody>
      </p:sp>
      <p:sp>
        <p:nvSpPr>
          <p:cNvPr id="11" name="Shape 246"/>
          <p:cNvSpPr>
            <a:spLocks noGrp="1"/>
          </p:cNvSpPr>
          <p:nvPr>
            <p:ph type="body" sz="quarter" idx="15"/>
          </p:nvPr>
        </p:nvSpPr>
        <p:spPr>
          <a:xfrm>
            <a:off x="4990036" y="4528041"/>
            <a:ext cx="3770313" cy="1760537"/>
          </a:xfrm>
          <a:prstGeom prst="rect">
            <a:avLst/>
          </a:prstGeom>
        </p:spPr>
        <p:txBody>
          <a:bodyPr anchor="ctr"/>
          <a:lstStyle>
            <a:lvl1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058200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CTICAL INFORMATION -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6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Shape 237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C4BC8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38" name="Shape 238"/>
          <p:cNvSpPr>
            <a:spLocks noGrp="1"/>
          </p:cNvSpPr>
          <p:nvPr>
            <p:ph type="pic" idx="13"/>
          </p:nvPr>
        </p:nvSpPr>
        <p:spPr>
          <a:xfrm>
            <a:off x="0" y="1771650"/>
            <a:ext cx="9144000" cy="4781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393797284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CTICAL INFORMATION -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7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" name="Shape 248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C4BC8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5294312" y="1798638"/>
            <a:ext cx="3849688" cy="4754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8" name="Shape 42"/>
          <p:cNvSpPr>
            <a:spLocks noGrp="1"/>
          </p:cNvSpPr>
          <p:nvPr>
            <p:ph type="body" sz="half" idx="1"/>
          </p:nvPr>
        </p:nvSpPr>
        <p:spPr>
          <a:xfrm>
            <a:off x="446087" y="1981200"/>
            <a:ext cx="4249740" cy="4232275"/>
          </a:xfrm>
          <a:prstGeom prst="rect">
            <a:avLst/>
          </a:prstGeom>
        </p:spPr>
        <p:txBody>
          <a:bodyPr/>
          <a:lstStyle>
            <a:lvl1pPr marL="228600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596517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ACTICAL INFORMATION - Diapo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9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Shape 26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C4BC8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40914919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64341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CCEED -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" name="Shape 31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34" name="Shape 34"/>
          <p:cNvSpPr>
            <a:spLocks noGrp="1"/>
          </p:cNvSpPr>
          <p:nvPr>
            <p:ph type="pic" sz="half" idx="13"/>
          </p:nvPr>
        </p:nvSpPr>
        <p:spPr>
          <a:xfrm>
            <a:off x="5294312" y="1798638"/>
            <a:ext cx="3849688" cy="47545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1" name="Shape 42"/>
          <p:cNvSpPr>
            <a:spLocks noGrp="1"/>
          </p:cNvSpPr>
          <p:nvPr>
            <p:ph type="body" sz="half" idx="1"/>
          </p:nvPr>
        </p:nvSpPr>
        <p:spPr>
          <a:xfrm>
            <a:off x="446087" y="1981200"/>
            <a:ext cx="4249740" cy="4232275"/>
          </a:xfrm>
          <a:prstGeom prst="rect">
            <a:avLst/>
          </a:prstGeom>
        </p:spPr>
        <p:txBody>
          <a:bodyPr/>
          <a:lstStyle>
            <a:lvl1pPr marL="228600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580449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CCEED - 1/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5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" name="Shape 46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rPr dirty="0"/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sz="quarter" idx="13"/>
          </p:nvPr>
        </p:nvSpPr>
        <p:spPr>
          <a:xfrm>
            <a:off x="5435146" y="1798638"/>
            <a:ext cx="3708854" cy="22883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pic" sz="quarter" idx="14"/>
          </p:nvPr>
        </p:nvSpPr>
        <p:spPr>
          <a:xfrm>
            <a:off x="5435146" y="4187599"/>
            <a:ext cx="3708854" cy="23592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 dirty="0">
              <a:sym typeface="Helvetica Courant"/>
            </a:endParaRPr>
          </a:p>
        </p:txBody>
      </p:sp>
      <p:sp>
        <p:nvSpPr>
          <p:cNvPr id="12" name="Shape 42"/>
          <p:cNvSpPr>
            <a:spLocks noGrp="1"/>
          </p:cNvSpPr>
          <p:nvPr>
            <p:ph type="body" sz="half" idx="1"/>
          </p:nvPr>
        </p:nvSpPr>
        <p:spPr>
          <a:xfrm>
            <a:off x="446087" y="1981200"/>
            <a:ext cx="4249740" cy="4232275"/>
          </a:xfrm>
          <a:prstGeom prst="rect">
            <a:avLst/>
          </a:prstGeom>
        </p:spPr>
        <p:txBody>
          <a:bodyPr/>
          <a:lstStyle>
            <a:lvl1pPr marL="228600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8806642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CCEED - 4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8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Shape 59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60" name="Shape 60"/>
          <p:cNvSpPr>
            <a:spLocks noGrp="1"/>
          </p:cNvSpPr>
          <p:nvPr>
            <p:ph type="pic" sz="quarter" idx="13"/>
          </p:nvPr>
        </p:nvSpPr>
        <p:spPr>
          <a:xfrm>
            <a:off x="4606925" y="1798638"/>
            <a:ext cx="4537075" cy="23881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61" name="Shape 61"/>
          <p:cNvSpPr>
            <a:spLocks noGrp="1"/>
          </p:cNvSpPr>
          <p:nvPr>
            <p:ph type="pic" sz="quarter" idx="14"/>
          </p:nvPr>
        </p:nvSpPr>
        <p:spPr>
          <a:xfrm>
            <a:off x="2" y="4186744"/>
            <a:ext cx="4606924" cy="2352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0" name="Shape 57"/>
          <p:cNvSpPr>
            <a:spLocks noGrp="1"/>
          </p:cNvSpPr>
          <p:nvPr>
            <p:ph type="body" sz="quarter" idx="1"/>
          </p:nvPr>
        </p:nvSpPr>
        <p:spPr>
          <a:xfrm>
            <a:off x="446087" y="2100263"/>
            <a:ext cx="3770315" cy="1760537"/>
          </a:xfrm>
          <a:prstGeom prst="rect">
            <a:avLst/>
          </a:prstGeom>
        </p:spPr>
        <p:txBody>
          <a:bodyPr anchor="ctr"/>
          <a:lstStyle>
            <a:lvl1pPr marL="179999" indent="-179999">
              <a:lnSpc>
                <a:spcPct val="110000"/>
              </a:lnSpc>
              <a:spcBef>
                <a:spcPts val="1000"/>
              </a:spcBef>
              <a:buChar char="•"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Cliquez pour modifier les styles du texte du masque</a:t>
            </a:r>
          </a:p>
        </p:txBody>
      </p:sp>
      <p:sp>
        <p:nvSpPr>
          <p:cNvPr id="11" name="Shape 246"/>
          <p:cNvSpPr>
            <a:spLocks noGrp="1"/>
          </p:cNvSpPr>
          <p:nvPr>
            <p:ph type="body" sz="quarter" idx="15"/>
          </p:nvPr>
        </p:nvSpPr>
        <p:spPr>
          <a:xfrm>
            <a:off x="4990036" y="4528041"/>
            <a:ext cx="3770313" cy="1760537"/>
          </a:xfrm>
          <a:prstGeom prst="rect">
            <a:avLst/>
          </a:prstGeom>
        </p:spPr>
        <p:txBody>
          <a:bodyPr anchor="ctr"/>
          <a:lstStyle>
            <a:lvl1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21417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CCEED - Diapo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Shape 73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126052160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CCEED - Tablea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Shape 83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4" name="Shape 84"/>
          <p:cNvSpPr>
            <a:spLocks noGrp="1"/>
          </p:cNvSpPr>
          <p:nvPr>
            <p:ph type="pic" idx="13"/>
          </p:nvPr>
        </p:nvSpPr>
        <p:spPr>
          <a:xfrm>
            <a:off x="0" y="1771650"/>
            <a:ext cx="9144000" cy="4781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323326503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CCEED - Alumini -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09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8" name="Shape 11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pic" sz="half" idx="13"/>
          </p:nvPr>
        </p:nvSpPr>
        <p:spPr>
          <a:xfrm>
            <a:off x="0" y="1808988"/>
            <a:ext cx="4571999" cy="3776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14" name="Shape 114"/>
          <p:cNvSpPr>
            <a:spLocks noGrp="1"/>
          </p:cNvSpPr>
          <p:nvPr>
            <p:ph type="pic" sz="half" idx="14"/>
          </p:nvPr>
        </p:nvSpPr>
        <p:spPr>
          <a:xfrm>
            <a:off x="4572001" y="1808988"/>
            <a:ext cx="4571999" cy="37768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0" name="Shape 111"/>
          <p:cNvSpPr>
            <a:spLocks noGrp="1"/>
          </p:cNvSpPr>
          <p:nvPr>
            <p:ph type="body" sz="quarter" idx="1"/>
          </p:nvPr>
        </p:nvSpPr>
        <p:spPr>
          <a:xfrm>
            <a:off x="0" y="5599390"/>
            <a:ext cx="4572000" cy="93503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Click to add text</a:t>
            </a:r>
          </a:p>
        </p:txBody>
      </p:sp>
      <p:sp>
        <p:nvSpPr>
          <p:cNvPr id="11" name="Shape 111"/>
          <p:cNvSpPr>
            <a:spLocks noGrp="1"/>
          </p:cNvSpPr>
          <p:nvPr>
            <p:ph type="body" sz="quarter" idx="16"/>
          </p:nvPr>
        </p:nvSpPr>
        <p:spPr>
          <a:xfrm>
            <a:off x="4571998" y="5599390"/>
            <a:ext cx="4572000" cy="93503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solidFill>
                  <a:srgbClr val="41414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6213263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ARN -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3"/>
          <p:cNvSpPr>
            <a:spLocks noChangeArrowheads="1"/>
          </p:cNvSpPr>
          <p:nvPr/>
        </p:nvSpPr>
        <p:spPr bwMode="auto">
          <a:xfrm>
            <a:off x="0" y="6508750"/>
            <a:ext cx="9144000" cy="323850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5" name="Shape 124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pic" idx="13"/>
          </p:nvPr>
        </p:nvSpPr>
        <p:spPr>
          <a:xfrm>
            <a:off x="0" y="1789938"/>
            <a:ext cx="9144000" cy="47114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Helvetica Courant"/>
            </a:endParaRPr>
          </a:p>
        </p:txBody>
      </p:sp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46856" y="258767"/>
            <a:ext cx="8229601" cy="128850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rgbClr val="FF0000"/>
                </a:solidFill>
                <a:latin typeface="Netto offc"/>
                <a:ea typeface="Netto offc"/>
                <a:cs typeface="Netto offc"/>
                <a:sym typeface="Netto offc"/>
              </a:defRPr>
            </a:lvl1pPr>
          </a:lstStyle>
          <a:p>
            <a: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14945121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/>
          <p:cNvSpPr>
            <a:spLocks noGrp="1"/>
          </p:cNvSpPr>
          <p:nvPr>
            <p:ph type="title"/>
          </p:nvPr>
        </p:nvSpPr>
        <p:spPr bwMode="auto">
          <a:xfrm>
            <a:off x="457200" y="90488"/>
            <a:ext cx="8229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Helvetica Courant" charset="0"/>
              </a:rPr>
              <a:t>Texte du titre</a:t>
            </a:r>
          </a:p>
        </p:txBody>
      </p:sp>
      <p:sp>
        <p:nvSpPr>
          <p:cNvPr id="2051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595438"/>
            <a:ext cx="82296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Helvetica Courant" charset="0"/>
              </a:rPr>
              <a:t>Texte niveau 1</a:t>
            </a:r>
          </a:p>
          <a:p>
            <a:pPr lvl="1"/>
            <a:r>
              <a:rPr lang="en-US" altLang="pt-BR" smtClean="0">
                <a:sym typeface="Helvetica Courant" charset="0"/>
              </a:rPr>
              <a:t>Texte niveau 2</a:t>
            </a:r>
          </a:p>
          <a:p>
            <a:pPr lvl="2"/>
            <a:r>
              <a:rPr lang="en-US" altLang="pt-BR" smtClean="0">
                <a:sym typeface="Helvetica Courant" charset="0"/>
              </a:rPr>
              <a:t>Texte niveau 3</a:t>
            </a:r>
          </a:p>
          <a:p>
            <a:pPr lvl="3"/>
            <a:r>
              <a:rPr lang="en-US" altLang="pt-BR" smtClean="0">
                <a:sym typeface="Helvetica Courant" charset="0"/>
              </a:rPr>
              <a:t>Texte niveau 4</a:t>
            </a:r>
          </a:p>
          <a:p>
            <a:pPr lvl="4"/>
            <a:r>
              <a:rPr lang="en-US" altLang="pt-BR" smtClean="0">
                <a:sym typeface="Helvetica Courant" charset="0"/>
              </a:rP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5" r:id="rId8"/>
    <p:sldLayoutId id="2147483696" r:id="rId9"/>
    <p:sldLayoutId id="2147483697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1pPr>
      <a:lvl2pPr marL="781050" indent="-32385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2pPr>
      <a:lvl3pPr marL="1219200" indent="-3048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3pPr>
      <a:lvl4pPr marL="1736725" indent="-365125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4pPr>
      <a:lvl5pPr marL="2235200" indent="-4064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Helvetica Courant" charset="0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Couran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Couran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IIb0tyZlfp0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nada.c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hyperlink" Target="http://www.scholarships.gc.ca/" TargetMode="External"/><Relationship Id="rId4" Type="http://schemas.openxmlformats.org/officeDocument/2006/relationships/image" Target="/Volumes/En_Cours/8716_MAECD__banque-d-heures/8716_5_Fichiers_de_travail/5.1_Photos_images/5.1.3_Images_logos/photo_slide53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jpeg"/><Relationship Id="rId7" Type="http://schemas.openxmlformats.org/officeDocument/2006/relationships/hyperlink" Target="https://www.flickr.com/photos/educanada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youtube.com/channel/UC3i7Qo2eyKtXxScwgq3OqjA" TargetMode="External"/><Relationship Id="rId5" Type="http://schemas.openxmlformats.org/officeDocument/2006/relationships/hyperlink" Target="http://www.cic.gc.ca/" TargetMode="External"/><Relationship Id="rId4" Type="http://schemas.openxmlformats.org/officeDocument/2006/relationships/hyperlink" Target="http://www.cicic.c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1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30213"/>
            <a:ext cx="85677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06" name="image1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32131"/>
            <a:ext cx="856773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507" name="Shape 273"/>
          <p:cNvSpPr>
            <a:spLocks noGrp="1"/>
          </p:cNvSpPr>
          <p:nvPr>
            <p:ph type="title"/>
          </p:nvPr>
        </p:nvSpPr>
        <p:spPr>
          <a:xfrm>
            <a:off x="611188" y="534988"/>
            <a:ext cx="7273925" cy="1292225"/>
          </a:xfrm>
        </p:spPr>
        <p:txBody>
          <a:bodyPr/>
          <a:lstStyle/>
          <a:p>
            <a:pPr algn="l" defTabSz="822325" eaLnBrk="1" hangingPunct="1"/>
            <a:r>
              <a:rPr lang="en-US" altLang="pt-BR" sz="39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EDUCAÇÃO NO CANADÁ</a:t>
            </a:r>
          </a:p>
        </p:txBody>
      </p:sp>
      <p:sp>
        <p:nvSpPr>
          <p:cNvPr id="21508" name="Shape 274"/>
          <p:cNvSpPr>
            <a:spLocks noChangeArrowheads="1"/>
          </p:cNvSpPr>
          <p:nvPr/>
        </p:nvSpPr>
        <p:spPr bwMode="auto">
          <a:xfrm>
            <a:off x="617538" y="1374775"/>
            <a:ext cx="6400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spcBef>
                <a:spcPts val="700"/>
              </a:spcBef>
            </a:pPr>
            <a:r>
              <a:rPr lang="en-US" altLang="pt-BR" sz="2400">
                <a:solidFill>
                  <a:srgbClr val="414141"/>
                </a:solidFill>
                <a:latin typeface="Netto offc" charset="0"/>
                <a:sym typeface="Netto offc" charset="0"/>
              </a:rPr>
              <a:t>Um mundo de possibilidades à espera</a:t>
            </a:r>
          </a:p>
        </p:txBody>
      </p:sp>
      <p:pic>
        <p:nvPicPr>
          <p:cNvPr id="21509" name="imag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9950"/>
            <a:ext cx="238601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0" name="image3.png" descr="logo_cme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716588"/>
            <a:ext cx="23558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1" name="image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5146675"/>
            <a:ext cx="13223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349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0722" name="Shape 35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0723" name="Shape 351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sp>
        <p:nvSpPr>
          <p:cNvPr id="30724" name="Shape 352"/>
          <p:cNvSpPr>
            <a:spLocks noChangeArrowheads="1"/>
          </p:cNvSpPr>
          <p:nvPr/>
        </p:nvSpPr>
        <p:spPr bwMode="auto">
          <a:xfrm>
            <a:off x="446088" y="2087563"/>
            <a:ext cx="34385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marL="179388" indent="-17938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>
                <a:solidFill>
                  <a:srgbClr val="414141"/>
                </a:solidFill>
              </a:rPr>
              <a:t>Um das 10 </a:t>
            </a:r>
            <a:r>
              <a:rPr lang="en-US" altLang="pt-BR" sz="1600" dirty="0" err="1">
                <a:solidFill>
                  <a:srgbClr val="414141"/>
                </a:solidFill>
              </a:rPr>
              <a:t>economias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mais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empreendedoras</a:t>
            </a:r>
            <a:r>
              <a:rPr lang="en-US" altLang="pt-BR" sz="1600" dirty="0">
                <a:solidFill>
                  <a:srgbClr val="414141"/>
                </a:solidFill>
              </a:rPr>
              <a:t> do </a:t>
            </a:r>
            <a:r>
              <a:rPr lang="en-US" altLang="pt-BR" sz="1600" dirty="0" err="1">
                <a:solidFill>
                  <a:srgbClr val="414141"/>
                </a:solidFill>
              </a:rPr>
              <a:t>mundo</a:t>
            </a:r>
            <a:endParaRPr lang="pt-BR" altLang="pt-BR" sz="1600" dirty="0">
              <a:solidFill>
                <a:srgbClr val="4E4C47"/>
              </a:solidFill>
            </a:endParaRPr>
          </a:p>
          <a:p>
            <a:pPr eaLnBrk="1">
              <a:lnSpc>
                <a:spcPct val="11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 err="1">
                <a:solidFill>
                  <a:srgbClr val="FF0000"/>
                </a:solidFill>
              </a:rPr>
              <a:t>Melhor</a:t>
            </a:r>
            <a:r>
              <a:rPr lang="en-US" altLang="pt-BR" sz="1600" dirty="0">
                <a:solidFill>
                  <a:srgbClr val="FF0000"/>
                </a:solidFill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</a:rPr>
              <a:t>país</a:t>
            </a:r>
            <a:r>
              <a:rPr lang="en-US" altLang="pt-BR" sz="1600" dirty="0">
                <a:solidFill>
                  <a:srgbClr val="FF0000"/>
                </a:solidFill>
              </a:rPr>
              <a:t> do G-20 </a:t>
            </a:r>
            <a:r>
              <a:rPr lang="en-US" altLang="pt-BR" sz="1600" dirty="0" err="1">
                <a:solidFill>
                  <a:srgbClr val="FF0000"/>
                </a:solidFill>
              </a:rPr>
              <a:t>para</a:t>
            </a:r>
            <a:r>
              <a:rPr lang="en-US" altLang="pt-BR" sz="1600" dirty="0">
                <a:solidFill>
                  <a:srgbClr val="FF0000"/>
                </a:solidFill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</a:rPr>
              <a:t>negócios</a:t>
            </a:r>
            <a:r>
              <a:rPr lang="en-US" altLang="pt-BR" sz="1600" dirty="0">
                <a:solidFill>
                  <a:srgbClr val="FF0000"/>
                </a:solidFill>
              </a:rPr>
              <a:t>, de </a:t>
            </a:r>
            <a:r>
              <a:rPr lang="en-US" altLang="pt-BR" sz="1600" dirty="0" err="1">
                <a:solidFill>
                  <a:srgbClr val="FF0000"/>
                </a:solidFill>
              </a:rPr>
              <a:t>acordo</a:t>
            </a:r>
            <a:r>
              <a:rPr lang="en-US" altLang="pt-BR" sz="1600" dirty="0">
                <a:solidFill>
                  <a:srgbClr val="FF0000"/>
                </a:solidFill>
              </a:rPr>
              <a:t> com a Forbes e a Bloomberg</a:t>
            </a:r>
          </a:p>
        </p:txBody>
      </p:sp>
      <p:sp>
        <p:nvSpPr>
          <p:cNvPr id="353" name="Shape 353"/>
          <p:cNvSpPr>
            <a:spLocks noChangeArrowheads="1"/>
          </p:cNvSpPr>
          <p:nvPr/>
        </p:nvSpPr>
        <p:spPr bwMode="auto">
          <a:xfrm>
            <a:off x="4919663" y="4457700"/>
            <a:ext cx="38814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marL="179388" indent="-17938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>
                <a:solidFill>
                  <a:srgbClr val="414141"/>
                </a:solidFill>
              </a:rPr>
              <a:t>1º do G-20 </a:t>
            </a:r>
            <a:r>
              <a:rPr lang="en-US" altLang="pt-BR" sz="1600" dirty="0" err="1">
                <a:solidFill>
                  <a:srgbClr val="414141"/>
                </a:solidFill>
              </a:rPr>
              <a:t>como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ja-JP" altLang="en-US" sz="1600" dirty="0">
                <a:solidFill>
                  <a:srgbClr val="414141"/>
                </a:solidFill>
              </a:rPr>
              <a:t>“</a:t>
            </a:r>
            <a:r>
              <a:rPr lang="en-US" altLang="pt-BR" sz="1600" dirty="0">
                <a:solidFill>
                  <a:srgbClr val="414141"/>
                </a:solidFill>
              </a:rPr>
              <a:t>o </a:t>
            </a:r>
            <a:r>
              <a:rPr lang="en-US" altLang="pt-BR" sz="1600" dirty="0" err="1">
                <a:solidFill>
                  <a:srgbClr val="414141"/>
                </a:solidFill>
              </a:rPr>
              <a:t>lugar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mais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fácil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para</a:t>
            </a:r>
            <a:r>
              <a:rPr lang="en-US" altLang="pt-BR" sz="1600" dirty="0">
                <a:solidFill>
                  <a:srgbClr val="414141"/>
                </a:solidFill>
              </a:rPr>
              <a:t> se </a:t>
            </a:r>
            <a:r>
              <a:rPr lang="en-US" altLang="pt-BR" sz="1600" dirty="0" err="1">
                <a:solidFill>
                  <a:srgbClr val="414141"/>
                </a:solidFill>
              </a:rPr>
              <a:t>começar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uma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empresa</a:t>
            </a:r>
            <a:r>
              <a:rPr lang="ja-JP" altLang="en-US" sz="1600" dirty="0">
                <a:solidFill>
                  <a:srgbClr val="414141"/>
                </a:solidFill>
              </a:rPr>
              <a:t>”</a:t>
            </a:r>
            <a:r>
              <a:rPr lang="en-US" altLang="pt-BR" sz="1600" dirty="0">
                <a:solidFill>
                  <a:srgbClr val="414141"/>
                </a:solidFill>
              </a:rPr>
              <a:t> de </a:t>
            </a:r>
            <a:r>
              <a:rPr lang="en-US" altLang="pt-BR" sz="1600" dirty="0" err="1">
                <a:solidFill>
                  <a:srgbClr val="414141"/>
                </a:solidFill>
              </a:rPr>
              <a:t>acordo</a:t>
            </a:r>
            <a:r>
              <a:rPr lang="en-US" altLang="pt-BR" sz="1600" dirty="0">
                <a:solidFill>
                  <a:srgbClr val="414141"/>
                </a:solidFill>
              </a:rPr>
              <a:t> com o </a:t>
            </a:r>
            <a:r>
              <a:rPr lang="en-US" altLang="pt-BR" sz="1600" dirty="0" err="1">
                <a:solidFill>
                  <a:srgbClr val="414141"/>
                </a:solidFill>
              </a:rPr>
              <a:t>Banco</a:t>
            </a:r>
            <a:r>
              <a:rPr lang="en-US" altLang="pt-BR" sz="1600" dirty="0">
                <a:solidFill>
                  <a:srgbClr val="414141"/>
                </a:solidFill>
              </a:rPr>
              <a:t> Mundial</a:t>
            </a:r>
            <a:endParaRPr lang="pt-BR" altLang="pt-BR" sz="1600" dirty="0">
              <a:solidFill>
                <a:srgbClr val="4E4C47"/>
              </a:solidFill>
            </a:endParaRPr>
          </a:p>
          <a:p>
            <a:pPr eaLnBrk="1">
              <a:lnSpc>
                <a:spcPct val="98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>
                <a:solidFill>
                  <a:srgbClr val="FF0000"/>
                </a:solidFill>
              </a:rPr>
              <a:t>O </a:t>
            </a:r>
            <a:r>
              <a:rPr lang="en-US" altLang="pt-BR" sz="1600" dirty="0" err="1">
                <a:solidFill>
                  <a:srgbClr val="FF0000"/>
                </a:solidFill>
              </a:rPr>
              <a:t>sistema</a:t>
            </a:r>
            <a:r>
              <a:rPr lang="en-US" altLang="pt-BR" sz="1600" dirty="0">
                <a:solidFill>
                  <a:srgbClr val="FF0000"/>
                </a:solidFill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</a:rPr>
              <a:t>bancário</a:t>
            </a:r>
            <a:r>
              <a:rPr lang="en-US" altLang="pt-BR" sz="1600" dirty="0">
                <a:solidFill>
                  <a:srgbClr val="FF0000"/>
                </a:solidFill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</a:rPr>
              <a:t>mais</a:t>
            </a:r>
            <a:r>
              <a:rPr lang="en-US" altLang="pt-BR" sz="1600" dirty="0">
                <a:solidFill>
                  <a:srgbClr val="FF0000"/>
                </a:solidFill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</a:rPr>
              <a:t>sólido</a:t>
            </a:r>
            <a:r>
              <a:rPr lang="en-US" altLang="pt-BR" sz="1600" dirty="0">
                <a:solidFill>
                  <a:srgbClr val="FF0000"/>
                </a:solidFill>
              </a:rPr>
              <a:t> do </a:t>
            </a:r>
            <a:r>
              <a:rPr lang="en-US" altLang="pt-BR" sz="1600" dirty="0" err="1">
                <a:solidFill>
                  <a:srgbClr val="FF0000"/>
                </a:solidFill>
              </a:rPr>
              <a:t>mundo</a:t>
            </a:r>
            <a:endParaRPr lang="pt-BR" altLang="pt-BR" sz="1600" dirty="0">
              <a:solidFill>
                <a:srgbClr val="4E4C47"/>
              </a:solidFill>
            </a:endParaRPr>
          </a:p>
          <a:p>
            <a:pPr eaLnBrk="1">
              <a:lnSpc>
                <a:spcPct val="98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>
                <a:solidFill>
                  <a:srgbClr val="414141"/>
                </a:solidFill>
              </a:rPr>
              <a:t>Uma das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sociedades</a:t>
            </a:r>
            <a:r>
              <a:rPr lang="en-US" altLang="pt-BR" sz="1600" dirty="0" smtClean="0">
                <a:solidFill>
                  <a:srgbClr val="414141"/>
                </a:solidFill>
              </a:rPr>
              <a:t> </a:t>
            </a:r>
            <a:r>
              <a:rPr lang="ja-JP" altLang="en-US" sz="1600" dirty="0" smtClean="0">
                <a:solidFill>
                  <a:srgbClr val="414141"/>
                </a:solidFill>
              </a:rPr>
              <a:t>menos</a:t>
            </a:r>
            <a:r>
              <a:rPr lang="en-US" altLang="ja-JP" sz="160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</a:rPr>
              <a:t>corruptas</a:t>
            </a:r>
            <a:r>
              <a:rPr lang="en-US" altLang="pt-BR" sz="1600" dirty="0" smtClean="0">
                <a:solidFill>
                  <a:srgbClr val="414141"/>
                </a:solidFill>
              </a:rPr>
              <a:t> </a:t>
            </a:r>
            <a:r>
              <a:rPr lang="en-US" altLang="pt-BR" sz="1600" dirty="0">
                <a:solidFill>
                  <a:srgbClr val="414141"/>
                </a:solidFill>
              </a:rPr>
              <a:t>do </a:t>
            </a:r>
            <a:r>
              <a:rPr lang="en-US" altLang="pt-BR" sz="1600" dirty="0" err="1">
                <a:solidFill>
                  <a:srgbClr val="414141"/>
                </a:solidFill>
              </a:rPr>
              <a:t>mundo</a:t>
            </a:r>
            <a:endParaRPr lang="en-US" altLang="pt-BR" sz="1600" dirty="0">
              <a:solidFill>
                <a:srgbClr val="414141"/>
              </a:solidFill>
            </a:endParaRPr>
          </a:p>
        </p:txBody>
      </p:sp>
      <p:sp>
        <p:nvSpPr>
          <p:cNvPr id="30726" name="Shape 354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Canadá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: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uma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das </a:t>
            </a:r>
            <a:r>
              <a:rPr lang="ja-JP" altLang="en-US" dirty="0" smtClean="0">
                <a:latin typeface="Netto offc" charset="0"/>
                <a:sym typeface="Netto offc" charset="0"/>
              </a:rPr>
              <a:t>economias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br>
              <a:rPr lang="en-US" altLang="pt-BR" dirty="0" smtClean="0">
                <a:latin typeface="Netto offc" charset="0"/>
                <a:sym typeface="Netto offc" charset="0"/>
              </a:rPr>
            </a:br>
            <a:r>
              <a:rPr lang="en-US" altLang="pt-BR" dirty="0" err="1" smtClean="0">
                <a:latin typeface="Netto offc" charset="0"/>
                <a:sym typeface="Netto offc" charset="0"/>
              </a:rPr>
              <a:t>mais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competitivas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do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mundo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pic>
        <p:nvPicPr>
          <p:cNvPr id="30727" name="image17.jpe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530"/>
          <a:stretch>
            <a:fillRect/>
          </a:stretch>
        </p:blipFill>
        <p:spPr>
          <a:xfrm>
            <a:off x="0" y="4186238"/>
            <a:ext cx="4556125" cy="2366962"/>
          </a:xfrm>
        </p:spPr>
      </p:pic>
      <p:pic>
        <p:nvPicPr>
          <p:cNvPr id="30728" name="image18.jpeg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26492" r="1463"/>
          <a:stretch>
            <a:fillRect/>
          </a:stretch>
        </p:blipFill>
        <p:spPr>
          <a:xfrm>
            <a:off x="4556125" y="1798638"/>
            <a:ext cx="4597400" cy="2370137"/>
          </a:xfrm>
        </p:spPr>
      </p:pic>
      <p:pic>
        <p:nvPicPr>
          <p:cNvPr id="30729" name="image1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5300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19.png" descr="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4063" r="4848" b="17867"/>
          <a:stretch>
            <a:fillRect/>
          </a:stretch>
        </p:blipFill>
        <p:spPr bwMode="auto">
          <a:xfrm>
            <a:off x="1763713" y="5219700"/>
            <a:ext cx="2139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746" name="image20.png" descr="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490913"/>
            <a:ext cx="14446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747" name="image21.jpeg" descr="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995738"/>
            <a:ext cx="21478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748" name="image22.png" descr="ima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3"/>
          <a:stretch>
            <a:fillRect/>
          </a:stretch>
        </p:blipFill>
        <p:spPr bwMode="auto">
          <a:xfrm>
            <a:off x="5159375" y="2555875"/>
            <a:ext cx="18240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1749" name="image23.png" descr="imag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555875"/>
            <a:ext cx="17891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50" name="Shape 365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1751" name="image24.jpeg" descr="Bombardi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5291138"/>
            <a:ext cx="2436813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52" name="Shape 367"/>
          <p:cNvSpPr>
            <a:spLocks noChangeShapeType="1"/>
          </p:cNvSpPr>
          <p:nvPr/>
        </p:nvSpPr>
        <p:spPr bwMode="auto">
          <a:xfrm flipH="1">
            <a:off x="4500563" y="2555875"/>
            <a:ext cx="0" cy="3311525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sp>
        <p:nvSpPr>
          <p:cNvPr id="31753" name="Shape 368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1754" name="Shape 369"/>
          <p:cNvSpPr>
            <a:spLocks noChangeArrowheads="1"/>
          </p:cNvSpPr>
          <p:nvPr/>
        </p:nvSpPr>
        <p:spPr bwMode="auto">
          <a:xfrm>
            <a:off x="393700" y="549275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O Canadá é empreendedor </a:t>
            </a:r>
          </a:p>
        </p:txBody>
      </p:sp>
      <p:sp>
        <p:nvSpPr>
          <p:cNvPr id="31755" name="Shape 370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31756" name="image11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2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/>
          <a:stretch>
            <a:fillRect/>
          </a:stretch>
        </p:blipFill>
        <p:spPr bwMode="auto">
          <a:xfrm>
            <a:off x="0" y="1508125"/>
            <a:ext cx="915511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70" name="Shape 375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2771" name="Shape 376"/>
          <p:cNvSpPr>
            <a:spLocks noChangeArrowheads="1"/>
          </p:cNvSpPr>
          <p:nvPr/>
        </p:nvSpPr>
        <p:spPr bwMode="auto">
          <a:xfrm>
            <a:off x="0" y="-36513"/>
            <a:ext cx="9155113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2772" name="Shape 377"/>
          <p:cNvSpPr>
            <a:spLocks noChangeArrowheads="1"/>
          </p:cNvSpPr>
          <p:nvPr/>
        </p:nvSpPr>
        <p:spPr bwMode="auto">
          <a:xfrm>
            <a:off x="179388" y="2644775"/>
            <a:ext cx="2089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Braille computadorizado</a:t>
            </a:r>
          </a:p>
        </p:txBody>
      </p:sp>
      <p:sp>
        <p:nvSpPr>
          <p:cNvPr id="32773" name="Shape 378"/>
          <p:cNvSpPr>
            <a:spLocks noChangeArrowheads="1"/>
          </p:cNvSpPr>
          <p:nvPr/>
        </p:nvSpPr>
        <p:spPr bwMode="auto">
          <a:xfrm>
            <a:off x="6948488" y="2652879"/>
            <a:ext cx="2087562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 dirty="0" err="1" smtClean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Marca-passo</a:t>
            </a:r>
            <a:r>
              <a:rPr lang="en-US" altLang="pt-BR" sz="1100" dirty="0" smtClean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cardíaco</a:t>
            </a:r>
            <a:endParaRPr lang="en-US" altLang="pt-BR" sz="1100" dirty="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2774" name="Shape 379"/>
          <p:cNvSpPr>
            <a:spLocks noChangeArrowheads="1"/>
          </p:cNvSpPr>
          <p:nvPr/>
        </p:nvSpPr>
        <p:spPr bwMode="auto">
          <a:xfrm>
            <a:off x="7019925" y="3877635"/>
            <a:ext cx="2089150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 dirty="0" err="1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Cadeira</a:t>
            </a:r>
            <a:r>
              <a:rPr lang="en-US" altLang="pt-BR" sz="1100" dirty="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1100" dirty="0" err="1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rodas</a:t>
            </a:r>
            <a:r>
              <a:rPr lang="en-US" altLang="pt-BR" sz="1100" dirty="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dirty="0" err="1" smtClean="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elétrica</a:t>
            </a:r>
            <a:endParaRPr lang="en-US" altLang="pt-BR" sz="1100" dirty="0">
              <a:solidFill>
                <a:srgbClr val="4E4C47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2775" name="Shape 380"/>
          <p:cNvSpPr>
            <a:spLocks noChangeArrowheads="1"/>
          </p:cNvSpPr>
          <p:nvPr/>
        </p:nvSpPr>
        <p:spPr bwMode="auto">
          <a:xfrm>
            <a:off x="4716463" y="3879850"/>
            <a:ext cx="20875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 dirty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3TC (</a:t>
            </a:r>
            <a:r>
              <a:rPr lang="en-US" altLang="pt-BR" sz="11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droga</a:t>
            </a:r>
            <a:r>
              <a:rPr lang="en-US" altLang="pt-BR" sz="1100" dirty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supressora</a:t>
            </a:r>
            <a:r>
              <a:rPr lang="en-US" altLang="pt-BR" sz="1100" dirty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HIV)</a:t>
            </a:r>
          </a:p>
        </p:txBody>
      </p:sp>
      <p:sp>
        <p:nvSpPr>
          <p:cNvPr id="32776" name="Shape 381"/>
          <p:cNvSpPr>
            <a:spLocks noChangeArrowheads="1"/>
          </p:cNvSpPr>
          <p:nvPr/>
        </p:nvSpPr>
        <p:spPr bwMode="auto">
          <a:xfrm>
            <a:off x="4716463" y="5103813"/>
            <a:ext cx="20875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Papel de imprensa</a:t>
            </a:r>
          </a:p>
        </p:txBody>
      </p:sp>
      <p:sp>
        <p:nvSpPr>
          <p:cNvPr id="32777" name="Shape 382"/>
          <p:cNvSpPr>
            <a:spLocks noChangeArrowheads="1"/>
          </p:cNvSpPr>
          <p:nvPr/>
        </p:nvSpPr>
        <p:spPr bwMode="auto">
          <a:xfrm>
            <a:off x="179388" y="3878263"/>
            <a:ext cx="208915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Insulina (descoberta de)</a:t>
            </a:r>
          </a:p>
        </p:txBody>
      </p:sp>
      <p:sp>
        <p:nvSpPr>
          <p:cNvPr id="32778" name="Shape 383"/>
          <p:cNvSpPr>
            <a:spLocks noChangeArrowheads="1"/>
          </p:cNvSpPr>
          <p:nvPr/>
        </p:nvSpPr>
        <p:spPr bwMode="auto">
          <a:xfrm>
            <a:off x="2411413" y="5103813"/>
            <a:ext cx="208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Programação de software JAVA</a:t>
            </a:r>
          </a:p>
        </p:txBody>
      </p:sp>
      <p:sp>
        <p:nvSpPr>
          <p:cNvPr id="32779" name="Shape 384"/>
          <p:cNvSpPr>
            <a:spLocks noChangeArrowheads="1"/>
          </p:cNvSpPr>
          <p:nvPr/>
        </p:nvSpPr>
        <p:spPr bwMode="auto">
          <a:xfrm>
            <a:off x="179388" y="6276975"/>
            <a:ext cx="2089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Canadarm</a:t>
            </a:r>
          </a:p>
        </p:txBody>
      </p:sp>
      <p:sp>
        <p:nvSpPr>
          <p:cNvPr id="32780" name="Shape 385"/>
          <p:cNvSpPr>
            <a:spLocks noChangeArrowheads="1"/>
          </p:cNvSpPr>
          <p:nvPr/>
        </p:nvSpPr>
        <p:spPr bwMode="auto">
          <a:xfrm>
            <a:off x="2411413" y="2657475"/>
            <a:ext cx="20891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Aparelho de telefone</a:t>
            </a:r>
          </a:p>
        </p:txBody>
      </p:sp>
      <p:sp>
        <p:nvSpPr>
          <p:cNvPr id="32781" name="Shape 386"/>
          <p:cNvSpPr>
            <a:spLocks noChangeArrowheads="1"/>
          </p:cNvSpPr>
          <p:nvPr/>
        </p:nvSpPr>
        <p:spPr bwMode="auto">
          <a:xfrm>
            <a:off x="4716463" y="6312374"/>
            <a:ext cx="2087562" cy="2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9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Navio</a:t>
            </a:r>
            <a:r>
              <a:rPr lang="en-US" altLang="pt-BR" sz="900" dirty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9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sustentação</a:t>
            </a:r>
            <a:r>
              <a:rPr lang="en-US" altLang="pt-BR" sz="900" dirty="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900" dirty="0" err="1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hidrodinâmica</a:t>
            </a:r>
            <a:endParaRPr lang="en-US" altLang="pt-BR" sz="900" dirty="0">
              <a:solidFill>
                <a:srgbClr val="FFFFFF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7" name="Shape 387"/>
          <p:cNvSpPr>
            <a:spLocks noChangeArrowheads="1"/>
          </p:cNvSpPr>
          <p:nvPr/>
        </p:nvSpPr>
        <p:spPr bwMode="auto">
          <a:xfrm>
            <a:off x="7019925" y="6312374"/>
            <a:ext cx="2089150" cy="2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100" spc="-50">
                <a:solidFill>
                  <a:srgbClr val="4E4C4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900" kern="0" dirty="0"/>
              <a:t>Sensor de </a:t>
            </a:r>
            <a:r>
              <a:rPr sz="900" kern="0" dirty="0" err="1"/>
              <a:t>partículas</a:t>
            </a:r>
            <a:r>
              <a:rPr sz="900" kern="0" dirty="0"/>
              <a:t> </a:t>
            </a:r>
            <a:r>
              <a:rPr sz="900" kern="0" dirty="0" err="1"/>
              <a:t>subatômicas</a:t>
            </a:r>
            <a:r>
              <a:rPr sz="900" kern="0" dirty="0"/>
              <a:t> ATLAS</a:t>
            </a:r>
          </a:p>
        </p:txBody>
      </p:sp>
      <p:sp>
        <p:nvSpPr>
          <p:cNvPr id="32783" name="Shape 388"/>
          <p:cNvSpPr>
            <a:spLocks noChangeArrowheads="1"/>
          </p:cNvSpPr>
          <p:nvPr/>
        </p:nvSpPr>
        <p:spPr bwMode="auto">
          <a:xfrm>
            <a:off x="2411413" y="3887788"/>
            <a:ext cx="208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Cesta de basquete</a:t>
            </a:r>
          </a:p>
        </p:txBody>
      </p:sp>
      <p:sp>
        <p:nvSpPr>
          <p:cNvPr id="32784" name="Shape 389"/>
          <p:cNvSpPr>
            <a:spLocks noChangeArrowheads="1"/>
          </p:cNvSpPr>
          <p:nvPr/>
        </p:nvSpPr>
        <p:spPr bwMode="auto">
          <a:xfrm>
            <a:off x="4716463" y="2647950"/>
            <a:ext cx="20875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Plexiglass</a:t>
            </a:r>
          </a:p>
        </p:txBody>
      </p:sp>
      <p:sp>
        <p:nvSpPr>
          <p:cNvPr id="32785" name="Shape 390"/>
          <p:cNvSpPr>
            <a:spLocks noChangeArrowheads="1"/>
          </p:cNvSpPr>
          <p:nvPr/>
        </p:nvSpPr>
        <p:spPr bwMode="auto">
          <a:xfrm>
            <a:off x="131763" y="5118100"/>
            <a:ext cx="208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Zamboni</a:t>
            </a:r>
          </a:p>
        </p:txBody>
      </p:sp>
      <p:sp>
        <p:nvSpPr>
          <p:cNvPr id="32786" name="Shape 391"/>
          <p:cNvSpPr>
            <a:spLocks noChangeArrowheads="1"/>
          </p:cNvSpPr>
          <p:nvPr/>
        </p:nvSpPr>
        <p:spPr bwMode="auto">
          <a:xfrm>
            <a:off x="2411413" y="6292850"/>
            <a:ext cx="2089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4E4C47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Bicicletas Bixi</a:t>
            </a:r>
          </a:p>
        </p:txBody>
      </p:sp>
      <p:sp>
        <p:nvSpPr>
          <p:cNvPr id="32787" name="Shape 392"/>
          <p:cNvSpPr>
            <a:spLocks noChangeArrowheads="1"/>
          </p:cNvSpPr>
          <p:nvPr/>
        </p:nvSpPr>
        <p:spPr bwMode="auto">
          <a:xfrm>
            <a:off x="6948488" y="5103813"/>
            <a:ext cx="20875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Sonar</a:t>
            </a:r>
          </a:p>
        </p:txBody>
      </p:sp>
      <p:sp>
        <p:nvSpPr>
          <p:cNvPr id="32788" name="Shape 393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32789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90" name="Shape 369"/>
          <p:cNvSpPr>
            <a:spLocks noChangeArrowheads="1"/>
          </p:cNvSpPr>
          <p:nvPr/>
        </p:nvSpPr>
        <p:spPr bwMode="auto">
          <a:xfrm>
            <a:off x="393700" y="5445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O Canadá é inovador</a:t>
            </a:r>
            <a:r>
              <a:rPr dirty="0" smtClean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26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8459788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794" name="Shape 399"/>
          <p:cNvSpPr>
            <a:spLocks noChangeArrowheads="1"/>
          </p:cNvSpPr>
          <p:nvPr/>
        </p:nvSpPr>
        <p:spPr bwMode="auto">
          <a:xfrm>
            <a:off x="2900363" y="2209435"/>
            <a:ext cx="1439862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Chris Hadfield</a:t>
            </a:r>
          </a:p>
          <a:p>
            <a:pPr eaLnBrk="1"/>
            <a:r>
              <a:rPr lang="en-US" altLang="pt-BR" sz="1600" b="1" dirty="0" err="1">
                <a:solidFill>
                  <a:srgbClr val="414141"/>
                </a:solidFill>
                <a:latin typeface="Netto offc" charset="0"/>
                <a:sym typeface="Netto offc" charset="0"/>
              </a:rPr>
              <a:t>Astronauta</a:t>
            </a:r>
            <a:endParaRPr lang="en-US" altLang="pt-BR" sz="1600" b="1" dirty="0">
              <a:solidFill>
                <a:srgbClr val="414141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33795" name="Shape 400"/>
          <p:cNvSpPr>
            <a:spLocks noChangeArrowheads="1"/>
          </p:cNvSpPr>
          <p:nvPr/>
        </p:nvSpPr>
        <p:spPr bwMode="auto">
          <a:xfrm>
            <a:off x="5675313" y="4036727"/>
            <a:ext cx="21463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David Suzuki</a:t>
            </a:r>
          </a:p>
          <a:p>
            <a:pPr eaLnBrk="1"/>
            <a:r>
              <a:rPr lang="en-US" altLang="pt-BR" sz="1600" b="1" dirty="0" err="1">
                <a:solidFill>
                  <a:srgbClr val="414141"/>
                </a:solidFill>
                <a:latin typeface="Netto offc" charset="0"/>
                <a:sym typeface="Netto offc" charset="0"/>
              </a:rPr>
              <a:t>Ambientalista</a:t>
            </a:r>
            <a:endParaRPr lang="en-US" altLang="pt-BR" sz="1600" b="1" dirty="0">
              <a:solidFill>
                <a:srgbClr val="414141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33796" name="Shape 401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3797" name="Shape 403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3798" name="Shape 404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sp>
        <p:nvSpPr>
          <p:cNvPr id="33799" name="Shape 405"/>
          <p:cNvSpPr>
            <a:spLocks noChangeArrowheads="1"/>
          </p:cNvSpPr>
          <p:nvPr/>
        </p:nvSpPr>
        <p:spPr bwMode="auto">
          <a:xfrm>
            <a:off x="938213" y="5852827"/>
            <a:ext cx="214471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Justin Trudeau</a:t>
            </a:r>
          </a:p>
          <a:p>
            <a:pPr eaLnBrk="1"/>
            <a:r>
              <a:rPr lang="en-US" altLang="pt-BR" sz="1600" b="1" dirty="0" err="1">
                <a:solidFill>
                  <a:srgbClr val="414141"/>
                </a:solidFill>
                <a:latin typeface="Netto offc" charset="0"/>
                <a:sym typeface="Netto offc" charset="0"/>
              </a:rPr>
              <a:t>Primeiro-ministro</a:t>
            </a:r>
            <a:r>
              <a:rPr lang="en-US" altLang="pt-BR" sz="1600" b="1" dirty="0">
                <a:solidFill>
                  <a:srgbClr val="414141"/>
                </a:solidFill>
                <a:latin typeface="Netto offc" charset="0"/>
                <a:sym typeface="Netto offc" charset="0"/>
              </a:rPr>
              <a:t>  </a:t>
            </a:r>
          </a:p>
        </p:txBody>
      </p:sp>
      <p:sp>
        <p:nvSpPr>
          <p:cNvPr id="33800" name="Shape 427"/>
          <p:cNvSpPr>
            <a:spLocks noChangeArrowheads="1"/>
          </p:cNvSpPr>
          <p:nvPr/>
        </p:nvSpPr>
        <p:spPr bwMode="auto">
          <a:xfrm>
            <a:off x="393700" y="549275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Canadenses que você conhece</a:t>
            </a:r>
          </a:p>
        </p:txBody>
      </p:sp>
      <p:pic>
        <p:nvPicPr>
          <p:cNvPr id="33801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409"/>
          <p:cNvSpPr>
            <a:spLocks noChangeArrowheads="1"/>
          </p:cNvSpPr>
          <p:nvPr/>
        </p:nvSpPr>
        <p:spPr bwMode="auto">
          <a:xfrm>
            <a:off x="0" y="-26988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4818" name="Shape 41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4819" name="image27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2" b="15312"/>
          <a:stretch>
            <a:fillRect/>
          </a:stretch>
        </p:blipFill>
        <p:spPr bwMode="auto">
          <a:xfrm>
            <a:off x="0" y="1808163"/>
            <a:ext cx="9144000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820" name="Shape 412"/>
          <p:cNvSpPr>
            <a:spLocks noChangeArrowheads="1"/>
          </p:cNvSpPr>
          <p:nvPr/>
        </p:nvSpPr>
        <p:spPr bwMode="auto">
          <a:xfrm>
            <a:off x="6808788" y="2147888"/>
            <a:ext cx="23352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Guy Laliberté </a:t>
            </a:r>
          </a:p>
          <a:p>
            <a:pPr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Fundador do Cirque du Soleil </a:t>
            </a:r>
          </a:p>
        </p:txBody>
      </p:sp>
      <p:sp>
        <p:nvSpPr>
          <p:cNvPr id="34821" name="Shape 413"/>
          <p:cNvSpPr>
            <a:spLocks noChangeArrowheads="1"/>
          </p:cNvSpPr>
          <p:nvPr/>
        </p:nvSpPr>
        <p:spPr bwMode="auto">
          <a:xfrm>
            <a:off x="3857625" y="5840413"/>
            <a:ext cx="214471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Franck Gehry  </a:t>
            </a:r>
            <a:r>
              <a:t/>
            </a:r>
            <a:br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Arquiteto</a:t>
            </a:r>
          </a:p>
        </p:txBody>
      </p:sp>
      <p:sp>
        <p:nvSpPr>
          <p:cNvPr id="34822" name="Shape 414"/>
          <p:cNvSpPr>
            <a:spLocks noChangeArrowheads="1"/>
          </p:cNvSpPr>
          <p:nvPr/>
        </p:nvSpPr>
        <p:spPr bwMode="auto">
          <a:xfrm>
            <a:off x="6159500" y="5840413"/>
            <a:ext cx="20875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r"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Margaret Atwood  Escritora</a:t>
            </a:r>
          </a:p>
        </p:txBody>
      </p:sp>
      <p:sp>
        <p:nvSpPr>
          <p:cNvPr id="34823" name="Shape 415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34824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4825" name="Shape 427"/>
          <p:cNvSpPr>
            <a:spLocks noChangeArrowheads="1"/>
          </p:cNvSpPr>
          <p:nvPr/>
        </p:nvSpPr>
        <p:spPr bwMode="auto">
          <a:xfrm>
            <a:off x="393700" y="549275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Canadenses que você conhece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420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5842" name="Shape 421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5843" name="Shape 422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35844" name="image28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 b="15051"/>
          <a:stretch>
            <a:fillRect/>
          </a:stretch>
        </p:blipFill>
        <p:spPr>
          <a:xfrm>
            <a:off x="0" y="1798638"/>
            <a:ext cx="9144000" cy="4754562"/>
          </a:xfrm>
        </p:spPr>
      </p:pic>
      <p:sp>
        <p:nvSpPr>
          <p:cNvPr id="35845" name="Shape 424"/>
          <p:cNvSpPr>
            <a:spLocks noChangeArrowheads="1"/>
          </p:cNvSpPr>
          <p:nvPr/>
        </p:nvSpPr>
        <p:spPr bwMode="auto">
          <a:xfrm>
            <a:off x="6964363" y="5284788"/>
            <a:ext cx="10652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Drake </a:t>
            </a:r>
          </a:p>
        </p:txBody>
      </p:sp>
      <p:sp>
        <p:nvSpPr>
          <p:cNvPr id="35846" name="Shape 425"/>
          <p:cNvSpPr>
            <a:spLocks noChangeArrowheads="1"/>
          </p:cNvSpPr>
          <p:nvPr/>
        </p:nvSpPr>
        <p:spPr bwMode="auto">
          <a:xfrm>
            <a:off x="4552950" y="5721350"/>
            <a:ext cx="2146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Celine Dion  </a:t>
            </a:r>
          </a:p>
        </p:txBody>
      </p:sp>
      <p:sp>
        <p:nvSpPr>
          <p:cNvPr id="35847" name="Shape 426"/>
          <p:cNvSpPr>
            <a:spLocks noChangeArrowheads="1"/>
          </p:cNvSpPr>
          <p:nvPr/>
        </p:nvSpPr>
        <p:spPr bwMode="auto">
          <a:xfrm>
            <a:off x="7119938" y="5856288"/>
            <a:ext cx="129698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r" eaLnBrk="1"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The </a:t>
            </a:r>
            <a:r>
              <a:t/>
            </a:r>
            <a:br/>
            <a:r>
              <a:rPr lang="en-US" altLang="pt-BR" sz="1600" b="1">
                <a:solidFill>
                  <a:srgbClr val="414141"/>
                </a:solidFill>
                <a:latin typeface="Netto offc" charset="0"/>
                <a:sym typeface="Netto offc" charset="0"/>
              </a:rPr>
              <a:t>Weeknd</a:t>
            </a:r>
          </a:p>
        </p:txBody>
      </p:sp>
      <p:pic>
        <p:nvPicPr>
          <p:cNvPr id="35848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5849" name="Shape 427"/>
          <p:cNvSpPr>
            <a:spLocks noChangeArrowheads="1"/>
          </p:cNvSpPr>
          <p:nvPr/>
        </p:nvSpPr>
        <p:spPr bwMode="auto">
          <a:xfrm>
            <a:off x="393700" y="549275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Canadenses que você conhece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470"/>
          <p:cNvSpPr>
            <a:spLocks noChangeArrowheads="1"/>
          </p:cNvSpPr>
          <p:nvPr/>
        </p:nvSpPr>
        <p:spPr bwMode="auto">
          <a:xfrm>
            <a:off x="0" y="0"/>
            <a:ext cx="1547813" cy="6838950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9938" name="image38.png" descr="couv_section_lear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3766"/>
          <a:stretch>
            <a:fillRect/>
          </a:stretch>
        </p:blipFill>
        <p:spPr bwMode="auto">
          <a:xfrm>
            <a:off x="228600" y="395288"/>
            <a:ext cx="89154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9939" name="Shape 472"/>
          <p:cNvSpPr>
            <a:spLocks noGrp="1"/>
          </p:cNvSpPr>
          <p:nvPr>
            <p:ph type="title"/>
          </p:nvPr>
        </p:nvSpPr>
        <p:spPr>
          <a:xfrm>
            <a:off x="2103438" y="466725"/>
            <a:ext cx="8229600" cy="1368425"/>
          </a:xfrm>
        </p:spPr>
        <p:txBody>
          <a:bodyPr/>
          <a:lstStyle/>
          <a:p>
            <a:pPr algn="l" defTabSz="749300" eaLnBrk="1" hangingPunct="1">
              <a:lnSpc>
                <a:spcPct val="90000"/>
              </a:lnSpc>
            </a:pPr>
            <a:r>
              <a:rPr lang="en-US" altLang="pt-BR" b="1" dirty="0" err="1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Aprenda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lang="en-US" altLang="pt-BR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no </a:t>
            </a:r>
            <a:r>
              <a:rPr lang="en-US" altLang="pt-BR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</a:p>
        </p:txBody>
      </p:sp>
      <p:pic>
        <p:nvPicPr>
          <p:cNvPr id="39940" name="image39.png" descr="learn_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528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475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40962" name="Shape 476"/>
          <p:cNvSpPr>
            <a:spLocks noGrp="1"/>
          </p:cNvSpPr>
          <p:nvPr>
            <p:ph type="title"/>
          </p:nvPr>
        </p:nvSpPr>
        <p:spPr>
          <a:xfrm>
            <a:off x="382588" y="261938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Educação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no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Canadá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</a:p>
        </p:txBody>
      </p:sp>
      <p:pic>
        <p:nvPicPr>
          <p:cNvPr id="40963" name="image4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8333" b="13573"/>
          <a:stretch>
            <a:fillRect/>
          </a:stretch>
        </p:blipFill>
        <p:spPr bwMode="auto">
          <a:xfrm>
            <a:off x="3144838" y="4068763"/>
            <a:ext cx="599916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964" name="image41.jpeg" descr="0028_Female_student_in_lecture_4205x4205px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 b="4491"/>
          <a:stretch>
            <a:fillRect/>
          </a:stretch>
        </p:blipFill>
        <p:spPr bwMode="auto">
          <a:xfrm>
            <a:off x="1588" y="4068763"/>
            <a:ext cx="344011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965" name="Shape 479"/>
          <p:cNvSpPr>
            <a:spLocks noChangeArrowheads="1"/>
          </p:cNvSpPr>
          <p:nvPr/>
        </p:nvSpPr>
        <p:spPr bwMode="auto">
          <a:xfrm>
            <a:off x="6308725" y="2266950"/>
            <a:ext cx="230505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500"/>
              </a:spcBef>
            </a:pPr>
            <a:r>
              <a:rPr lang="en-US" altLang="pt-BR" sz="160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Custo de vida competitivo comparado a outros destinos principais</a:t>
            </a:r>
          </a:p>
        </p:txBody>
      </p:sp>
      <p:sp>
        <p:nvSpPr>
          <p:cNvPr id="40966" name="Shape 480"/>
          <p:cNvSpPr>
            <a:spLocks noChangeArrowheads="1"/>
          </p:cNvSpPr>
          <p:nvPr/>
        </p:nvSpPr>
        <p:spPr bwMode="auto">
          <a:xfrm>
            <a:off x="3563938" y="2266950"/>
            <a:ext cx="2160587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500"/>
              </a:spcBef>
            </a:pPr>
            <a:r>
              <a:rPr lang="en-US" altLang="pt-BR" sz="160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P&amp;D colaborativa de classe mundial: responsável por 2,8% da pesquisa científica mundial </a:t>
            </a:r>
          </a:p>
        </p:txBody>
      </p:sp>
      <p:sp>
        <p:nvSpPr>
          <p:cNvPr id="40967" name="Shape 481"/>
          <p:cNvSpPr>
            <a:spLocks noChangeShapeType="1"/>
          </p:cNvSpPr>
          <p:nvPr/>
        </p:nvSpPr>
        <p:spPr bwMode="auto">
          <a:xfrm flipH="1">
            <a:off x="3146425" y="2266950"/>
            <a:ext cx="0" cy="1411288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sp>
        <p:nvSpPr>
          <p:cNvPr id="40968" name="Shape 482"/>
          <p:cNvSpPr>
            <a:spLocks noChangeShapeType="1"/>
          </p:cNvSpPr>
          <p:nvPr/>
        </p:nvSpPr>
        <p:spPr bwMode="auto">
          <a:xfrm>
            <a:off x="6016625" y="2266950"/>
            <a:ext cx="0" cy="1411288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sp>
        <p:nvSpPr>
          <p:cNvPr id="483" name="Shape 483"/>
          <p:cNvSpPr>
            <a:spLocks noChangeArrowheads="1"/>
          </p:cNvSpPr>
          <p:nvPr/>
        </p:nvSpPr>
        <p:spPr bwMode="auto">
          <a:xfrm>
            <a:off x="479425" y="2273300"/>
            <a:ext cx="2520950" cy="9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500"/>
              </a:spcBef>
            </a:pPr>
            <a:r>
              <a:rPr lang="en-US" altLang="pt-BR" sz="16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 </a:t>
            </a:r>
            <a:r>
              <a:rPr lang="en-US" altLang="pt-BR" sz="1600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país</a:t>
            </a:r>
            <a:r>
              <a:rPr lang="en-US" altLang="pt-BR" sz="16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ja-JP" altLang="en-US" sz="16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mais</a:t>
            </a:r>
            <a:r>
              <a:rPr lang="en-US" altLang="ja-JP" sz="16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receptivo</a:t>
            </a:r>
            <a:r>
              <a:rPr lang="en-US" altLang="pt-BR" sz="16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do </a:t>
            </a:r>
            <a:r>
              <a:rPr lang="en-US" altLang="pt-BR" sz="1600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mundo</a:t>
            </a:r>
            <a:r>
              <a:rPr lang="en-US" altLang="pt-BR" sz="16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sz="1600" b="1" dirty="0"/>
              <a:t>–</a:t>
            </a:r>
            <a:r>
              <a:rPr lang="en-US" altLang="pt-BR" sz="16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Índice</a:t>
            </a:r>
            <a:r>
              <a:rPr lang="en-US" altLang="pt-BR" sz="14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Global Nation Brands 2015</a:t>
            </a:r>
          </a:p>
        </p:txBody>
      </p:sp>
      <p:sp>
        <p:nvSpPr>
          <p:cNvPr id="40970" name="Shape 484"/>
          <p:cNvSpPr>
            <a:spLocks noChangeArrowheads="1"/>
          </p:cNvSpPr>
          <p:nvPr/>
        </p:nvSpPr>
        <p:spPr bwMode="auto">
          <a:xfrm>
            <a:off x="2895600" y="6499225"/>
            <a:ext cx="33528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40971" name="image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42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8" b="21030"/>
          <a:stretch>
            <a:fillRect/>
          </a:stretch>
        </p:blipFill>
        <p:spPr>
          <a:xfrm>
            <a:off x="4606925" y="1798638"/>
            <a:ext cx="4537075" cy="2384425"/>
          </a:xfrm>
        </p:spPr>
      </p:pic>
      <p:sp>
        <p:nvSpPr>
          <p:cNvPr id="489" name="Shape 489"/>
          <p:cNvSpPr>
            <a:spLocks noChangeArrowheads="1"/>
          </p:cNvSpPr>
          <p:nvPr/>
        </p:nvSpPr>
        <p:spPr bwMode="auto">
          <a:xfrm>
            <a:off x="446088" y="1985963"/>
            <a:ext cx="3897312" cy="20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marL="179999" indent="-179999" fontAlgn="auto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1600" kern="0" dirty="0" smtClean="0">
                <a:solidFill>
                  <a:srgbClr val="414141"/>
                </a:solidFill>
                <a:latin typeface="+mj-lt"/>
                <a:sym typeface="Helvetica"/>
              </a:rPr>
              <a:t>8 Universidades </a:t>
            </a:r>
            <a:r>
              <a:rPr lang="pt-BR" sz="1600" kern="0" dirty="0" err="1" smtClean="0">
                <a:solidFill>
                  <a:srgbClr val="414141"/>
                </a:solidFill>
                <a:latin typeface="+mj-lt"/>
                <a:sym typeface="Helvetica"/>
              </a:rPr>
              <a:t>rankeadas</a:t>
            </a:r>
            <a:r>
              <a:rPr lang="pt-BR" sz="1600" kern="0" dirty="0" smtClean="0">
                <a:solidFill>
                  <a:srgbClr val="414141"/>
                </a:solidFill>
                <a:latin typeface="+mj-lt"/>
                <a:sym typeface="Helvetica"/>
              </a:rPr>
              <a:t> entre as 200 melhores do mundo</a:t>
            </a:r>
          </a:p>
          <a:p>
            <a:pPr fontAlgn="auto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100000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pt-BR" sz="1200" i="1" kern="0" dirty="0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- The Times </a:t>
            </a:r>
            <a:r>
              <a:rPr lang="pt-BR" sz="1200" i="1" kern="0" dirty="0" err="1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Higher</a:t>
            </a:r>
            <a:r>
              <a:rPr lang="pt-BR" sz="1200" i="1" kern="0" dirty="0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 </a:t>
            </a:r>
            <a:r>
              <a:rPr lang="pt-BR" sz="1200" i="1" kern="0" dirty="0" err="1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Education</a:t>
            </a:r>
            <a:r>
              <a:rPr lang="pt-BR" sz="1200" i="1" kern="0" dirty="0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 World </a:t>
            </a:r>
            <a:r>
              <a:rPr lang="pt-BR" sz="1200" i="1" kern="0" dirty="0" err="1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University</a:t>
            </a:r>
            <a:r>
              <a:rPr lang="pt-BR" sz="1200" i="1" kern="0" dirty="0" smtClean="0">
                <a:solidFill>
                  <a:srgbClr val="414141"/>
                </a:solidFill>
                <a:latin typeface="+mj-lt"/>
                <a:ea typeface="Calibri"/>
                <a:cs typeface="Calibri"/>
                <a:sym typeface="Helvetica"/>
              </a:rPr>
              <a:t> Ranking (2016/2017)</a:t>
            </a:r>
            <a:endParaRPr lang="pt-BR" sz="1200" i="1" kern="0" dirty="0" smtClean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Cinco </a:t>
            </a:r>
            <a:r>
              <a:rPr sz="1600" kern="0" dirty="0" err="1" smtClean="0">
                <a:solidFill>
                  <a:srgbClr val="FF0000"/>
                </a:solidFill>
                <a:latin typeface="+mj-lt"/>
                <a:sym typeface="Helvetica"/>
              </a:rPr>
              <a:t>escolas</a:t>
            </a: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 de MBA </a:t>
            </a:r>
            <a:r>
              <a:rPr sz="1600" kern="0" dirty="0" err="1" smtClean="0">
                <a:solidFill>
                  <a:srgbClr val="FF0000"/>
                </a:solidFill>
                <a:latin typeface="+mj-lt"/>
                <a:sym typeface="Helvetica"/>
              </a:rPr>
              <a:t>canadenses</a:t>
            </a: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 </a:t>
            </a:r>
            <a:r>
              <a:rPr sz="1600" kern="0" dirty="0" err="1" smtClean="0">
                <a:solidFill>
                  <a:srgbClr val="FF0000"/>
                </a:solidFill>
                <a:latin typeface="+mj-lt"/>
                <a:sym typeface="Helvetica"/>
              </a:rPr>
              <a:t>estão</a:t>
            </a: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 entre</a:t>
            </a:r>
            <a:r>
              <a:rPr lang="x-none" sz="1600" smtClean="0">
                <a:solidFill>
                  <a:srgbClr val="FF0000"/>
                </a:solidFill>
                <a:latin typeface="+mj-lt"/>
                <a:sym typeface="Helvetica"/>
              </a:rPr>
              <a:t> </a:t>
            </a:r>
            <a:r>
              <a:rPr lang="x-none" smtClean="0"/>
              <a:t>a</a:t>
            </a: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s 100 </a:t>
            </a:r>
            <a:r>
              <a:rPr sz="1600" kern="0" dirty="0" err="1" smtClean="0">
                <a:solidFill>
                  <a:srgbClr val="FF0000"/>
                </a:solidFill>
                <a:latin typeface="+mj-lt"/>
                <a:sym typeface="Helvetica"/>
              </a:rPr>
              <a:t>melhores</a:t>
            </a:r>
            <a:r>
              <a:rPr sz="1600" kern="0" dirty="0" smtClean="0">
                <a:solidFill>
                  <a:srgbClr val="FF0000"/>
                </a:solidFill>
                <a:latin typeface="+mj-lt"/>
                <a:sym typeface="Helvetica"/>
              </a:rPr>
              <a:t> </a:t>
            </a:r>
            <a:endParaRPr lang="pt-BR" sz="1600" dirty="0">
              <a:solidFill>
                <a:srgbClr val="FF0000"/>
              </a:solidFill>
              <a:latin typeface="+mj-lt"/>
              <a:sym typeface="Helvetica"/>
            </a:endParaRPr>
          </a:p>
          <a:p>
            <a:pPr fontAlgn="auto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100000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i="1" kern="0" spc="-10" dirty="0" smtClean="0">
                <a:solidFill>
                  <a:srgbClr val="FF0000"/>
                </a:solidFill>
                <a:latin typeface="+mj-lt"/>
                <a:sym typeface="Helvetica"/>
              </a:rPr>
              <a:t>- Financial Times Global MBA Rankings (2016</a:t>
            </a:r>
            <a:r>
              <a:rPr sz="1400" i="1" kern="0" spc="-10" dirty="0" smtClean="0">
                <a:solidFill>
                  <a:srgbClr val="FF0000"/>
                </a:solidFill>
                <a:latin typeface="+mj-lt"/>
                <a:sym typeface="Helvetica"/>
              </a:rPr>
              <a:t>)</a:t>
            </a:r>
            <a:endParaRPr sz="1400" i="1" kern="0" spc="-10" dirty="0">
              <a:solidFill>
                <a:srgbClr val="FF0000"/>
              </a:solidFill>
              <a:latin typeface="+mj-lt"/>
              <a:sym typeface="Helvetica"/>
            </a:endParaRPr>
          </a:p>
        </p:txBody>
      </p:sp>
      <p:sp>
        <p:nvSpPr>
          <p:cNvPr id="490" name="Shape 490"/>
          <p:cNvSpPr>
            <a:spLocks noChangeArrowheads="1"/>
          </p:cNvSpPr>
          <p:nvPr/>
        </p:nvSpPr>
        <p:spPr bwMode="auto">
          <a:xfrm>
            <a:off x="4879975" y="4183063"/>
            <a:ext cx="4062413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marL="179388" indent="-17938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As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universidades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canadenses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realizam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38% de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toda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a P&amp;D no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mais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que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outros </a:t>
            </a:r>
            <a:r>
              <a:rPr lang="en-US" altLang="pt-BR" sz="1600" dirty="0" err="1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países</a:t>
            </a:r>
            <a:r>
              <a:rPr lang="en-US" altLang="pt-BR" sz="1600" dirty="0">
                <a:solidFill>
                  <a:schemeClr val="tx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da OCDE</a:t>
            </a:r>
          </a:p>
          <a:p>
            <a:pPr eaLnBrk="1">
              <a:lnSpc>
                <a:spcPct val="110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Os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estudantes</a:t>
            </a:r>
            <a:r>
              <a:rPr lang="en-US" altLang="pt-BR" sz="1600" dirty="0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ja-JP" altLang="en-US" sz="1600" dirty="0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de</a:t>
            </a:r>
            <a:r>
              <a:rPr lang="en-US" altLang="ja-JP" sz="1600" dirty="0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escolas</a:t>
            </a:r>
            <a:r>
              <a:rPr lang="en-US" altLang="pt-BR" sz="1600" dirty="0" smtClean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pós-secundárias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se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destacam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em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ciência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leitura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matemática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nos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600" dirty="0" err="1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exames</a:t>
            </a:r>
            <a:r>
              <a:rPr lang="en-US" altLang="pt-BR" sz="1600" dirty="0">
                <a:solidFill>
                  <a:srgbClr val="FF0000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PISA (OCDE) </a:t>
            </a:r>
          </a:p>
        </p:txBody>
      </p:sp>
      <p:sp>
        <p:nvSpPr>
          <p:cNvPr id="41988" name="Shape 491"/>
          <p:cNvSpPr>
            <a:spLocks noChangeArrowheads="1"/>
          </p:cNvSpPr>
          <p:nvPr/>
        </p:nvSpPr>
        <p:spPr bwMode="auto">
          <a:xfrm>
            <a:off x="382588" y="584200"/>
            <a:ext cx="64214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Instituições altamente valorizadas</a:t>
            </a:r>
          </a:p>
        </p:txBody>
      </p:sp>
      <p:pic>
        <p:nvPicPr>
          <p:cNvPr id="41989" name="image4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1990" name="image44.jpeg"/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4" b="17464"/>
          <a:stretch>
            <a:fillRect/>
          </a:stretch>
        </p:blipFill>
        <p:spPr>
          <a:xfrm>
            <a:off x="0" y="4197350"/>
            <a:ext cx="4616450" cy="2314575"/>
          </a:xfrm>
        </p:spPr>
      </p:pic>
      <p:sp>
        <p:nvSpPr>
          <p:cNvPr id="41991" name="Shape 494"/>
          <p:cNvSpPr>
            <a:spLocks noChangeArrowheads="1"/>
          </p:cNvSpPr>
          <p:nvPr/>
        </p:nvSpPr>
        <p:spPr bwMode="auto">
          <a:xfrm>
            <a:off x="2895600" y="6499225"/>
            <a:ext cx="33528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8963"/>
            <a:ext cx="9144000" cy="5011737"/>
          </a:xfrm>
          <a:prstGeom prst="rect">
            <a:avLst/>
          </a:prstGeom>
        </p:spPr>
      </p:pic>
      <p:sp>
        <p:nvSpPr>
          <p:cNvPr id="1026" name="Shape 512"/>
          <p:cNvSpPr>
            <a:spLocks noChangeArrowheads="1"/>
          </p:cNvSpPr>
          <p:nvPr/>
        </p:nvSpPr>
        <p:spPr bwMode="auto">
          <a:xfrm>
            <a:off x="0" y="-14288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1027" name="image4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80" y="339725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8" name="Title 2"/>
          <p:cNvSpPr>
            <a:spLocks noGrp="1"/>
          </p:cNvSpPr>
          <p:nvPr>
            <p:ph type="title"/>
          </p:nvPr>
        </p:nvSpPr>
        <p:spPr>
          <a:xfrm>
            <a:off x="3825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Instituições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canadenses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br>
              <a:rPr lang="en-US" altLang="pt-BR" dirty="0" smtClean="0">
                <a:latin typeface="Netto offc" charset="0"/>
                <a:sym typeface="Netto offc" charset="0"/>
              </a:rPr>
            </a:br>
            <a:r>
              <a:rPr lang="en-US" altLang="pt-BR" dirty="0" err="1" smtClean="0">
                <a:latin typeface="Netto offc" charset="0"/>
                <a:sym typeface="Netto offc" charset="0"/>
              </a:rPr>
              <a:t>oferecem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muitos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x-none" dirty="0" smtClean="0"/>
              <a:t>cur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sos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diferentes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sp>
        <p:nvSpPr>
          <p:cNvPr id="1029" name="Shape 516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30" name="Shape 517"/>
          <p:cNvSpPr>
            <a:spLocks noChangeArrowheads="1"/>
          </p:cNvSpPr>
          <p:nvPr/>
        </p:nvSpPr>
        <p:spPr bwMode="auto">
          <a:xfrm>
            <a:off x="2895600" y="6526213"/>
            <a:ext cx="3352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39713"/>
            <a:ext cx="9217026" cy="712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16088"/>
            <a:ext cx="33321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273"/>
          <p:cNvSpPr txBox="1">
            <a:spLocks/>
          </p:cNvSpPr>
          <p:nvPr/>
        </p:nvSpPr>
        <p:spPr bwMode="auto">
          <a:xfrm>
            <a:off x="833438" y="1643063"/>
            <a:ext cx="3402012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marL="0" marR="0" indent="0" algn="l" defTabSz="82295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00" b="1" i="0" u="none" strike="noStrike" cap="none" spc="0" baseline="0">
                <a:ln>
                  <a:noFill/>
                </a:ln>
                <a:solidFill>
                  <a:srgbClr val="FF0000"/>
                </a:solidFill>
                <a:uFillTx/>
                <a:latin typeface="Netto offc"/>
                <a:ea typeface="Netto offc"/>
                <a:cs typeface="Netto offc"/>
                <a:sym typeface="Netto offc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Courant"/>
              </a:defRPr>
            </a:lvl9pPr>
          </a:lstStyle>
          <a:p>
            <a:pPr fontAlgn="auto" hangingPunct="0">
              <a:defRPr/>
            </a:pPr>
            <a:r>
              <a:rPr lang="en-CA" sz="3200" kern="0" smtClean="0">
                <a:hlinkClick r:id="rId5"/>
              </a:rPr>
              <a:t>vídeo EduCanada </a:t>
            </a:r>
            <a:r>
              <a:t/>
            </a:r>
            <a:br/>
            <a:r>
              <a:rPr lang="en-CA" sz="2400" kern="0" smtClean="0">
                <a:hlinkClick r:id="rId5"/>
              </a:rPr>
              <a:t>(2 min) </a:t>
            </a:r>
            <a:endParaRPr lang="pt-BR" sz="2400" kern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521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4" name="Shape 522"/>
          <p:cNvSpPr>
            <a:spLocks noChangeArrowheads="1"/>
          </p:cNvSpPr>
          <p:nvPr/>
        </p:nvSpPr>
        <p:spPr bwMode="auto">
          <a:xfrm>
            <a:off x="382588" y="617538"/>
            <a:ext cx="8229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Aprenda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inglês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e/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ou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francês</a:t>
            </a:r>
            <a:endParaRPr lang="en-US" altLang="pt-BR" sz="3600" b="1" dirty="0">
              <a:solidFill>
                <a:srgbClr val="FF0000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44035" name="Shape 523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6" name="Shape 524"/>
          <p:cNvSpPr>
            <a:spLocks noChangeArrowheads="1"/>
          </p:cNvSpPr>
          <p:nvPr/>
        </p:nvSpPr>
        <p:spPr bwMode="auto">
          <a:xfrm>
            <a:off x="2895600" y="6526213"/>
            <a:ext cx="3352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44037" name="image49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r="23318" b="890"/>
          <a:stretch>
            <a:fillRect/>
          </a:stretch>
        </p:blipFill>
        <p:spPr bwMode="auto">
          <a:xfrm>
            <a:off x="5294313" y="1811338"/>
            <a:ext cx="3849687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4038" name="Shape 526"/>
          <p:cNvSpPr>
            <a:spLocks noChangeArrowheads="1"/>
          </p:cNvSpPr>
          <p:nvPr/>
        </p:nvSpPr>
        <p:spPr bwMode="auto">
          <a:xfrm>
            <a:off x="0" y="5114925"/>
            <a:ext cx="5294313" cy="14382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4039" name="Shape 527"/>
          <p:cNvSpPr>
            <a:spLocks noChangeArrowheads="1"/>
          </p:cNvSpPr>
          <p:nvPr/>
        </p:nvSpPr>
        <p:spPr bwMode="auto">
          <a:xfrm>
            <a:off x="396875" y="1941513"/>
            <a:ext cx="4625975" cy="276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spcBef>
                <a:spcPts val="1800"/>
              </a:spcBef>
            </a:pPr>
            <a:r>
              <a:rPr lang="en-US" altLang="pt-BR" sz="1400" dirty="0">
                <a:solidFill>
                  <a:srgbClr val="414141"/>
                </a:solidFill>
              </a:rPr>
              <a:t>O </a:t>
            </a:r>
            <a:r>
              <a:rPr lang="en-US" altLang="pt-BR" sz="1400" dirty="0" err="1">
                <a:solidFill>
                  <a:srgbClr val="414141"/>
                </a:solidFill>
              </a:rPr>
              <a:t>Canadá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é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oficialmente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bilíngue</a:t>
            </a:r>
            <a:r>
              <a:rPr lang="en-US" altLang="pt-BR" sz="1400" dirty="0">
                <a:solidFill>
                  <a:srgbClr val="414141"/>
                </a:solidFill>
              </a:rPr>
              <a:t>, com </a:t>
            </a:r>
            <a:r>
              <a:rPr lang="en-US" altLang="pt-BR" sz="1400" dirty="0" err="1">
                <a:solidFill>
                  <a:srgbClr val="414141"/>
                </a:solidFill>
              </a:rPr>
              <a:t>uma</a:t>
            </a:r>
            <a:r>
              <a:rPr lang="en-US" altLang="pt-BR" sz="1400" dirty="0">
                <a:solidFill>
                  <a:srgbClr val="414141"/>
                </a:solidFill>
              </a:rPr>
              <a:t> longa </a:t>
            </a:r>
            <a:r>
              <a:rPr lang="en-US" altLang="pt-BR" sz="1400" dirty="0" err="1">
                <a:solidFill>
                  <a:srgbClr val="414141"/>
                </a:solidFill>
              </a:rPr>
              <a:t>tradição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ensino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inglês</a:t>
            </a:r>
            <a:r>
              <a:rPr lang="en-US" altLang="pt-BR" sz="1400" dirty="0">
                <a:solidFill>
                  <a:srgbClr val="414141"/>
                </a:solidFill>
              </a:rPr>
              <a:t> e </a:t>
            </a:r>
            <a:r>
              <a:rPr lang="en-US" altLang="pt-BR" sz="1400" dirty="0" err="1">
                <a:solidFill>
                  <a:srgbClr val="414141"/>
                </a:solidFill>
              </a:rPr>
              <a:t>francês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como</a:t>
            </a:r>
            <a:r>
              <a:rPr lang="en-US" altLang="pt-BR" sz="1400" dirty="0">
                <a:solidFill>
                  <a:srgbClr val="414141"/>
                </a:solidFill>
              </a:rPr>
              <a:t> um </a:t>
            </a:r>
            <a:r>
              <a:rPr sz="1600" dirty="0"/>
              <a:t/>
            </a:r>
            <a:br>
              <a:rPr sz="1600" dirty="0"/>
            </a:br>
            <a:r>
              <a:rPr lang="en-US" altLang="pt-BR" sz="1400" dirty="0" err="1">
                <a:solidFill>
                  <a:srgbClr val="414141"/>
                </a:solidFill>
              </a:rPr>
              <a:t>segundo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idioma</a:t>
            </a:r>
            <a:endParaRPr lang="en-US" altLang="pt-BR" sz="1400" dirty="0">
              <a:solidFill>
                <a:srgbClr val="414141"/>
              </a:solidFill>
            </a:endParaRPr>
          </a:p>
          <a:p>
            <a:pPr eaLnBrk="1">
              <a:spcBef>
                <a:spcPts val="1800"/>
              </a:spcBef>
            </a:pPr>
            <a:r>
              <a:rPr lang="en-US" altLang="pt-BR" sz="1400" dirty="0" err="1">
                <a:solidFill>
                  <a:srgbClr val="414141"/>
                </a:solidFill>
              </a:rPr>
              <a:t>Programas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personalizados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oferecem</a:t>
            </a:r>
            <a:r>
              <a:rPr lang="en-US" altLang="pt-BR" sz="1400" dirty="0">
                <a:solidFill>
                  <a:srgbClr val="414141"/>
                </a:solidFill>
              </a:rPr>
              <a:t> um </a:t>
            </a:r>
            <a:r>
              <a:rPr lang="en-US" altLang="pt-BR" sz="1400" dirty="0" err="1">
                <a:solidFill>
                  <a:srgbClr val="414141"/>
                </a:solidFill>
              </a:rPr>
              <a:t>caminho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para</a:t>
            </a:r>
            <a:r>
              <a:rPr lang="en-US" altLang="pt-BR" sz="1400" dirty="0">
                <a:solidFill>
                  <a:srgbClr val="414141"/>
                </a:solidFill>
              </a:rPr>
              <a:t> o </a:t>
            </a:r>
            <a:r>
              <a:rPr lang="en-US" altLang="pt-BR" sz="1400" dirty="0" err="1">
                <a:solidFill>
                  <a:srgbClr val="414141"/>
                </a:solidFill>
              </a:rPr>
              <a:t>ensino</a:t>
            </a:r>
            <a:r>
              <a:rPr lang="en-US" altLang="pt-BR" sz="1400" dirty="0">
                <a:solidFill>
                  <a:srgbClr val="414141"/>
                </a:solidFill>
              </a:rPr>
              <a:t> superior </a:t>
            </a:r>
            <a:endParaRPr lang="pt-BR" altLang="pt-BR" sz="1400" dirty="0">
              <a:solidFill>
                <a:srgbClr val="41414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>
              <a:spcBef>
                <a:spcPts val="1800"/>
              </a:spcBef>
            </a:pPr>
            <a:r>
              <a:rPr lang="en-US" altLang="pt-BR" sz="1400" dirty="0" err="1">
                <a:solidFill>
                  <a:srgbClr val="414141"/>
                </a:solidFill>
              </a:rPr>
              <a:t>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tipos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programas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incluem</a:t>
            </a:r>
            <a:r>
              <a:rPr lang="en-US" altLang="pt-BR" sz="1400" dirty="0">
                <a:solidFill>
                  <a:srgbClr val="414141"/>
                </a:solidFill>
              </a:rPr>
              <a:t>:</a:t>
            </a:r>
            <a:r>
              <a:rPr sz="1600" dirty="0"/>
              <a:t/>
            </a:r>
            <a:br>
              <a:rPr sz="1600" dirty="0"/>
            </a:br>
            <a:r>
              <a:rPr lang="en-US" altLang="pt-BR" sz="1400" dirty="0" err="1">
                <a:solidFill>
                  <a:srgbClr val="414141"/>
                </a:solidFill>
              </a:rPr>
              <a:t>inglês</a:t>
            </a:r>
            <a:r>
              <a:rPr lang="en-US" altLang="pt-BR" sz="1400" dirty="0">
                <a:solidFill>
                  <a:srgbClr val="414141"/>
                </a:solidFill>
              </a:rPr>
              <a:t>/</a:t>
            </a:r>
            <a:r>
              <a:rPr lang="en-US" altLang="pt-BR" sz="1400" dirty="0" err="1">
                <a:solidFill>
                  <a:srgbClr val="414141"/>
                </a:solidFill>
              </a:rPr>
              <a:t>francês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acadêmico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para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negócios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ou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técnico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acampamentos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línguas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verão</a:t>
            </a:r>
            <a:r>
              <a:rPr lang="en-US" altLang="pt-BR" sz="1400" dirty="0">
                <a:solidFill>
                  <a:srgbClr val="414141"/>
                </a:solidFill>
              </a:rPr>
              <a:t>/</a:t>
            </a:r>
            <a:r>
              <a:rPr lang="en-US" altLang="pt-BR" sz="1400" dirty="0" err="1">
                <a:solidFill>
                  <a:srgbClr val="414141"/>
                </a:solidFill>
              </a:rPr>
              <a:t>inverno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programas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sz="1600" dirty="0"/>
              <a:t/>
            </a:r>
            <a:br>
              <a:rPr sz="1600" dirty="0"/>
            </a:br>
            <a:r>
              <a:rPr lang="en-US" altLang="pt-BR" sz="1400" dirty="0">
                <a:solidFill>
                  <a:srgbClr val="414141"/>
                </a:solidFill>
              </a:rPr>
              <a:t>de </a:t>
            </a:r>
            <a:r>
              <a:rPr lang="en-US" altLang="pt-BR" sz="1400" dirty="0" err="1">
                <a:solidFill>
                  <a:srgbClr val="414141"/>
                </a:solidFill>
              </a:rPr>
              <a:t>formação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professores</a:t>
            </a:r>
            <a:r>
              <a:rPr lang="en-US" altLang="pt-BR" sz="1400" dirty="0">
                <a:solidFill>
                  <a:srgbClr val="414141"/>
                </a:solidFill>
              </a:rPr>
              <a:t> (CELTA, TESL, TESOL</a:t>
            </a:r>
            <a:r>
              <a:rPr lang="en-US" altLang="pt-BR" sz="1400" dirty="0" smtClean="0">
                <a:solidFill>
                  <a:srgbClr val="414141"/>
                </a:solidFill>
              </a:rPr>
              <a:t>)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smtClean="0">
                <a:solidFill>
                  <a:srgbClr val="414141"/>
                </a:solidFill>
              </a:rPr>
              <a:t>e </a:t>
            </a:r>
            <a:r>
              <a:rPr lang="en-US" altLang="pt-BR" sz="1400" dirty="0" err="1">
                <a:solidFill>
                  <a:srgbClr val="414141"/>
                </a:solidFill>
              </a:rPr>
              <a:t>preparação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para</a:t>
            </a:r>
            <a:r>
              <a:rPr lang="en-US" altLang="pt-BR" sz="1400" dirty="0">
                <a:solidFill>
                  <a:srgbClr val="414141"/>
                </a:solidFill>
              </a:rPr>
              <a:t> testes</a:t>
            </a:r>
          </a:p>
        </p:txBody>
      </p:sp>
      <p:sp>
        <p:nvSpPr>
          <p:cNvPr id="44040" name="Shape 528"/>
          <p:cNvSpPr>
            <a:spLocks noChangeArrowheads="1"/>
          </p:cNvSpPr>
          <p:nvPr/>
        </p:nvSpPr>
        <p:spPr bwMode="auto">
          <a:xfrm>
            <a:off x="398463" y="5499100"/>
            <a:ext cx="4497387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Aprender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inglês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ou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francês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amplia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suas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oportunidades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educação</a:t>
            </a:r>
            <a:r>
              <a:rPr lang="en-US" altLang="pt-BR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e </a:t>
            </a:r>
            <a:r>
              <a:rPr lang="en-US" altLang="pt-BR" b="1" i="1" dirty="0" err="1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emprego</a:t>
            </a:r>
            <a:r>
              <a:rPr lang="en-US" altLang="pt-BR" b="1" i="1" dirty="0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endParaRPr lang="en-US" altLang="pt-BR" b="1" i="1" dirty="0">
              <a:solidFill>
                <a:srgbClr val="FFFFFF"/>
              </a:solidFill>
              <a:latin typeface="Netto offc" charset="0"/>
              <a:sym typeface="Netto offc" charset="0"/>
            </a:endParaRPr>
          </a:p>
        </p:txBody>
      </p:sp>
      <p:pic>
        <p:nvPicPr>
          <p:cNvPr id="44041" name="image4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55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47106" name="image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7"/>
          <a:stretch>
            <a:fillRect/>
          </a:stretch>
        </p:blipFill>
        <p:spPr bwMode="auto">
          <a:xfrm>
            <a:off x="6350" y="1785938"/>
            <a:ext cx="913447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107" name="Shape 554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869C8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7108" name="Shape 555"/>
          <p:cNvSpPr>
            <a:spLocks noChangeArrowheads="1"/>
          </p:cNvSpPr>
          <p:nvPr/>
        </p:nvSpPr>
        <p:spPr bwMode="auto">
          <a:xfrm>
            <a:off x="466725" y="2047875"/>
            <a:ext cx="4287838" cy="342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07999" tIns="107999" rIns="107999" bIns="107999">
            <a:spAutoFit/>
          </a:bodyPr>
          <a:lstStyle>
            <a:lvl1pPr marL="180975" indent="-180975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400" dirty="0">
                <a:solidFill>
                  <a:srgbClr val="414141"/>
                </a:solidFill>
              </a:rPr>
              <a:t>Uma 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incrível</a:t>
            </a:r>
            <a:r>
              <a:rPr lang="en-US" altLang="pt-BR" sz="1400" dirty="0" smtClean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diversidade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cursos</a:t>
            </a:r>
            <a:r>
              <a:rPr lang="en-US" altLang="pt-BR" sz="1400" dirty="0">
                <a:solidFill>
                  <a:srgbClr val="414141"/>
                </a:solidFill>
              </a:rPr>
              <a:t> com </a:t>
            </a:r>
            <a:r>
              <a:rPr lang="en-US" altLang="pt-BR" sz="1400" dirty="0" err="1">
                <a:solidFill>
                  <a:srgbClr val="414141"/>
                </a:solidFill>
              </a:rPr>
              <a:t>garantia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qualidade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em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mais</a:t>
            </a:r>
            <a:r>
              <a:rPr lang="en-US" altLang="pt-BR" sz="1400" dirty="0">
                <a:solidFill>
                  <a:srgbClr val="414141"/>
                </a:solidFill>
              </a:rPr>
              <a:t> de 15.000 </a:t>
            </a:r>
            <a:r>
              <a:rPr lang="en-US" altLang="pt-BR" sz="1400" dirty="0" err="1">
                <a:solidFill>
                  <a:srgbClr val="414141"/>
                </a:solidFill>
              </a:rPr>
              <a:t>programas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graduação</a:t>
            </a:r>
            <a:r>
              <a:rPr lang="en-US" altLang="pt-BR" sz="1400" dirty="0">
                <a:solidFill>
                  <a:srgbClr val="414141"/>
                </a:solidFill>
              </a:rPr>
              <a:t> e </a:t>
            </a:r>
            <a:r>
              <a:rPr lang="en-US" altLang="pt-BR" sz="1400" dirty="0" err="1">
                <a:solidFill>
                  <a:srgbClr val="414141"/>
                </a:solidFill>
              </a:rPr>
              <a:t>pós-graduação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em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mais</a:t>
            </a:r>
            <a:r>
              <a:rPr lang="en-US" altLang="pt-BR" sz="1400" dirty="0">
                <a:solidFill>
                  <a:srgbClr val="414141"/>
                </a:solidFill>
              </a:rPr>
              <a:t> de 100 </a:t>
            </a:r>
            <a:r>
              <a:rPr lang="en-US" altLang="pt-BR" sz="1400" dirty="0" err="1">
                <a:solidFill>
                  <a:srgbClr val="414141"/>
                </a:solidFill>
              </a:rPr>
              <a:t>universidades</a:t>
            </a:r>
            <a:r>
              <a:rPr lang="en-US" altLang="pt-BR" sz="1400" dirty="0">
                <a:solidFill>
                  <a:srgbClr val="414141"/>
                </a:solidFill>
              </a:rPr>
              <a:t> e </a:t>
            </a:r>
            <a:r>
              <a:rPr lang="en-US" altLang="pt-BR" sz="1400" dirty="0" err="1">
                <a:solidFill>
                  <a:srgbClr val="414141"/>
                </a:solidFill>
              </a:rPr>
              <a:t>faculdades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técnicas</a:t>
            </a:r>
            <a:r>
              <a:rPr lang="en-US" altLang="pt-BR" sz="1400" dirty="0" smtClean="0">
                <a:solidFill>
                  <a:srgbClr val="414141"/>
                </a:solidFill>
              </a:rPr>
              <a:t> (colleges) de 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universidades</a:t>
            </a:r>
            <a:endParaRPr lang="pt-BR" altLang="pt-BR" sz="1400" dirty="0">
              <a:solidFill>
                <a:srgbClr val="000000"/>
              </a:solidFill>
            </a:endParaRPr>
          </a:p>
          <a:p>
            <a:pPr eaLnBrk="1">
              <a:lnSpc>
                <a:spcPct val="11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400" dirty="0">
                <a:solidFill>
                  <a:srgbClr val="FF0000"/>
                </a:solidFill>
              </a:rPr>
              <a:t>As </a:t>
            </a:r>
            <a:r>
              <a:rPr lang="en-US" altLang="pt-BR" sz="1400" dirty="0" err="1">
                <a:solidFill>
                  <a:srgbClr val="FF0000"/>
                </a:solidFill>
              </a:rPr>
              <a:t>instituições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variam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smtClean="0">
                <a:solidFill>
                  <a:srgbClr val="FF0000"/>
                </a:solidFill>
              </a:rPr>
              <a:t>das </a:t>
            </a:r>
            <a:r>
              <a:rPr lang="en-US" altLang="pt-BR" sz="1400" dirty="0" err="1">
                <a:solidFill>
                  <a:srgbClr val="FF0000"/>
                </a:solidFill>
              </a:rPr>
              <a:t>grandes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universidades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intensivas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em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pesquisa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 smtClean="0">
                <a:solidFill>
                  <a:srgbClr val="FF0000"/>
                </a:solidFill>
              </a:rPr>
              <a:t>aos</a:t>
            </a:r>
            <a:r>
              <a:rPr lang="en-US" altLang="pt-BR" sz="1400" dirty="0" smtClean="0">
                <a:solidFill>
                  <a:srgbClr val="FF0000"/>
                </a:solidFill>
              </a:rPr>
              <a:t> </a:t>
            </a:r>
            <a:r>
              <a:rPr lang="en-US" altLang="pt-BR" sz="1400" dirty="0" err="1" smtClean="0">
                <a:solidFill>
                  <a:srgbClr val="FF0000"/>
                </a:solidFill>
              </a:rPr>
              <a:t>campi</a:t>
            </a:r>
            <a:r>
              <a:rPr lang="en-US" altLang="pt-BR" sz="1400" dirty="0" smtClean="0">
                <a:solidFill>
                  <a:srgbClr val="FF0000"/>
                </a:solidFill>
              </a:rPr>
              <a:t> </a:t>
            </a:r>
            <a:r>
              <a:rPr lang="en-US" altLang="pt-BR" sz="1400" dirty="0">
                <a:solidFill>
                  <a:srgbClr val="FF0000"/>
                </a:solidFill>
              </a:rPr>
              <a:t>de </a:t>
            </a:r>
            <a:r>
              <a:rPr lang="en-US" altLang="pt-BR" sz="1400" dirty="0" err="1">
                <a:solidFill>
                  <a:srgbClr val="FF0000"/>
                </a:solidFill>
              </a:rPr>
              <a:t>cursos</a:t>
            </a:r>
            <a:r>
              <a:rPr lang="en-US" altLang="pt-BR" sz="1400" dirty="0">
                <a:solidFill>
                  <a:srgbClr val="FF0000"/>
                </a:solidFill>
              </a:rPr>
              <a:t> de </a:t>
            </a:r>
            <a:r>
              <a:rPr lang="en-US" altLang="pt-BR" sz="1400" dirty="0" err="1">
                <a:solidFill>
                  <a:srgbClr val="FF0000"/>
                </a:solidFill>
              </a:rPr>
              <a:t>graduação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  <a:r>
              <a:rPr lang="en-US" altLang="pt-BR" sz="1400" dirty="0" err="1">
                <a:solidFill>
                  <a:srgbClr val="FF0000"/>
                </a:solidFill>
              </a:rPr>
              <a:t>menores</a:t>
            </a:r>
            <a:r>
              <a:rPr lang="en-US" altLang="pt-BR" sz="1400" dirty="0">
                <a:solidFill>
                  <a:srgbClr val="FF0000"/>
                </a:solidFill>
              </a:rPr>
              <a:t> </a:t>
            </a:r>
          </a:p>
          <a:p>
            <a:pPr eaLnBrk="1">
              <a:lnSpc>
                <a:spcPct val="11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400" dirty="0" err="1">
                <a:solidFill>
                  <a:srgbClr val="414141"/>
                </a:solidFill>
              </a:rPr>
              <a:t>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professores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são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atenciosos</a:t>
            </a:r>
            <a:r>
              <a:rPr lang="en-US" altLang="pt-BR" sz="1400" dirty="0">
                <a:solidFill>
                  <a:srgbClr val="414141"/>
                </a:solidFill>
              </a:rPr>
              <a:t> e </a:t>
            </a:r>
            <a:r>
              <a:rPr lang="en-US" altLang="pt-BR" sz="1400" dirty="0" err="1">
                <a:solidFill>
                  <a:srgbClr val="414141"/>
                </a:solidFill>
              </a:rPr>
              <a:t>apoiadores</a:t>
            </a:r>
            <a:endParaRPr lang="pt-BR" altLang="pt-BR" sz="1400" dirty="0">
              <a:solidFill>
                <a:srgbClr val="000000"/>
              </a:solidFill>
            </a:endParaRPr>
          </a:p>
          <a:p>
            <a:pPr eaLnBrk="1">
              <a:lnSpc>
                <a:spcPct val="11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400" dirty="0" err="1">
                <a:solidFill>
                  <a:srgbClr val="FF0000"/>
                </a:solidFill>
              </a:rPr>
              <a:t>Tecnologia</a:t>
            </a:r>
            <a:r>
              <a:rPr lang="en-US" altLang="pt-BR" sz="1400" dirty="0">
                <a:solidFill>
                  <a:srgbClr val="FF0000"/>
                </a:solidFill>
              </a:rPr>
              <a:t> e </a:t>
            </a:r>
            <a:r>
              <a:rPr lang="en-US" altLang="pt-BR" sz="1400" dirty="0" err="1">
                <a:solidFill>
                  <a:srgbClr val="FF0000"/>
                </a:solidFill>
              </a:rPr>
              <a:t>pesquisa</a:t>
            </a:r>
            <a:r>
              <a:rPr lang="en-US" altLang="pt-BR" sz="1400" dirty="0">
                <a:solidFill>
                  <a:srgbClr val="FF0000"/>
                </a:solidFill>
              </a:rPr>
              <a:t> de </a:t>
            </a:r>
            <a:r>
              <a:rPr lang="en-US" altLang="pt-BR" sz="1400" dirty="0" err="1">
                <a:solidFill>
                  <a:srgbClr val="FF0000"/>
                </a:solidFill>
              </a:rPr>
              <a:t>ponta</a:t>
            </a:r>
            <a:endParaRPr lang="en-US" altLang="pt-BR" sz="1400" dirty="0">
              <a:solidFill>
                <a:srgbClr val="FF0000"/>
              </a:solidFill>
            </a:endParaRPr>
          </a:p>
          <a:p>
            <a:pPr eaLnBrk="1">
              <a:lnSpc>
                <a:spcPct val="11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400" dirty="0" err="1">
                <a:solidFill>
                  <a:srgbClr val="414141"/>
                </a:solidFill>
              </a:rPr>
              <a:t>Educação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cooperativa</a:t>
            </a:r>
            <a:r>
              <a:rPr lang="en-US" altLang="pt-BR" sz="1400" dirty="0">
                <a:solidFill>
                  <a:srgbClr val="414141"/>
                </a:solidFill>
              </a:rPr>
              <a:t> e </a:t>
            </a:r>
            <a:r>
              <a:rPr lang="en-US" altLang="pt-BR" sz="1400" dirty="0" err="1">
                <a:solidFill>
                  <a:srgbClr val="414141"/>
                </a:solidFill>
              </a:rPr>
              <a:t>opções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estágio</a:t>
            </a:r>
            <a:endParaRPr lang="en-US" altLang="pt-BR" sz="1400" dirty="0">
              <a:solidFill>
                <a:srgbClr val="414141"/>
              </a:solidFill>
            </a:endParaRPr>
          </a:p>
        </p:txBody>
      </p:sp>
      <p:sp>
        <p:nvSpPr>
          <p:cNvPr id="47109" name="Shape 556"/>
          <p:cNvSpPr>
            <a:spLocks noChangeArrowheads="1"/>
          </p:cNvSpPr>
          <p:nvPr/>
        </p:nvSpPr>
        <p:spPr bwMode="auto">
          <a:xfrm>
            <a:off x="382588" y="617538"/>
            <a:ext cx="8229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Estudos universitários</a:t>
            </a:r>
          </a:p>
        </p:txBody>
      </p:sp>
      <p:sp>
        <p:nvSpPr>
          <p:cNvPr id="47110" name="Shape 557"/>
          <p:cNvSpPr>
            <a:spLocks noChangeArrowheads="1"/>
          </p:cNvSpPr>
          <p:nvPr/>
        </p:nvSpPr>
        <p:spPr bwMode="auto">
          <a:xfrm>
            <a:off x="2895600" y="6526213"/>
            <a:ext cx="3352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47111" name="image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3850"/>
            <a:ext cx="11969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6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1" r="12186" b="26540"/>
          <a:stretch>
            <a:fillRect/>
          </a:stretch>
        </p:blipFill>
        <p:spPr bwMode="auto">
          <a:xfrm>
            <a:off x="4572000" y="1751013"/>
            <a:ext cx="457200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07" name="Shape 607"/>
          <p:cNvSpPr>
            <a:spLocks noChangeArrowheads="1"/>
          </p:cNvSpPr>
          <p:nvPr/>
        </p:nvSpPr>
        <p:spPr bwMode="auto">
          <a:xfrm>
            <a:off x="468313" y="2106613"/>
            <a:ext cx="4352925" cy="36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414141"/>
                </a:solidFill>
                <a:latin typeface="+mj-lt"/>
                <a:sym typeface="Helvetica"/>
              </a:rPr>
              <a:t>Programas práticos destinados a atender às necessidade de indústrias e empregadores específicos </a:t>
            </a:r>
            <a:endParaRPr lang="pt-BR" sz="1400" kern="0" spc="-25" dirty="0">
              <a:solidFill>
                <a:srgbClr val="41414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FF0000"/>
                </a:solidFill>
                <a:latin typeface="+mj-lt"/>
                <a:sym typeface="Helvetica"/>
              </a:rPr>
              <a:t>Taxa de emprego média de 90% para graduados em faculdades técnicas seis meses após a formatura </a:t>
            </a:r>
            <a:endParaRPr lang="pt-BR" sz="1400" kern="0" spc="-25" dirty="0">
              <a:solidFill>
                <a:srgbClr val="FF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414141"/>
                </a:solidFill>
                <a:latin typeface="+mj-lt"/>
                <a:sym typeface="Helvetica"/>
              </a:rPr>
              <a:t>Mais de 8.000 cursos nos campi em 1.000 comunidades do Canadá</a:t>
            </a:r>
            <a:endParaRPr lang="pt-BR" sz="1400" kern="0" spc="-25" dirty="0">
              <a:solidFill>
                <a:srgbClr val="414141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FF0000"/>
                </a:solidFill>
                <a:latin typeface="+mj-lt"/>
                <a:sym typeface="Helvetica"/>
              </a:rPr>
              <a:t>Os cursos variam </a:t>
            </a:r>
            <a:r>
              <a:rPr lang="x-none" sz="1400" kern="0" spc="-20" dirty="0" smtClean="0">
                <a:solidFill>
                  <a:srgbClr val="FF0000"/>
                </a:solidFill>
                <a:latin typeface="+mj-lt"/>
                <a:sym typeface="Helvetica"/>
              </a:rPr>
              <a:t>d</a:t>
            </a:r>
            <a:r>
              <a:rPr sz="1400" kern="0" spc="-20" dirty="0" smtClean="0">
                <a:solidFill>
                  <a:srgbClr val="FF0000"/>
                </a:solidFill>
                <a:latin typeface="+mj-lt"/>
                <a:sym typeface="Helvetica"/>
              </a:rPr>
              <a:t>e </a:t>
            </a:r>
            <a:r>
              <a:rPr sz="1400" kern="0" spc="-20" dirty="0">
                <a:solidFill>
                  <a:srgbClr val="FF0000"/>
                </a:solidFill>
                <a:latin typeface="+mj-lt"/>
                <a:sym typeface="Helvetica"/>
              </a:rPr>
              <a:t>alguns meses a quatro anos </a:t>
            </a:r>
            <a:endParaRPr lang="pt-BR" sz="1400" kern="0" spc="-25" dirty="0">
              <a:solidFill>
                <a:srgbClr val="FF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414141"/>
                </a:solidFill>
                <a:latin typeface="+mj-lt"/>
                <a:sym typeface="Helvetica"/>
              </a:rPr>
              <a:t>Locais de trabalho disponíveis através de educação cooperativa e estágios</a:t>
            </a:r>
            <a:endParaRPr lang="pt-BR" sz="1400" kern="0" spc="-2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2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kern="0" spc="-20" dirty="0">
                <a:solidFill>
                  <a:srgbClr val="FF0000"/>
                </a:solidFill>
                <a:latin typeface="+mj-lt"/>
                <a:sym typeface="Helvetica"/>
              </a:rPr>
              <a:t>Tecnologia de ponta para proporcionar cursos flexíveis </a:t>
            </a:r>
          </a:p>
        </p:txBody>
      </p:sp>
      <p:sp>
        <p:nvSpPr>
          <p:cNvPr id="52227" name="Shape 609"/>
          <p:cNvSpPr>
            <a:spLocks noChangeArrowheads="1"/>
          </p:cNvSpPr>
          <p:nvPr/>
        </p:nvSpPr>
        <p:spPr bwMode="auto">
          <a:xfrm>
            <a:off x="2895600" y="6502400"/>
            <a:ext cx="3352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52228" name="image4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39725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2229" name="Shape 599"/>
          <p:cNvSpPr>
            <a:spLocks noGrp="1"/>
          </p:cNvSpPr>
          <p:nvPr>
            <p:ph type="title"/>
          </p:nvPr>
        </p:nvSpPr>
        <p:spPr>
          <a:xfrm>
            <a:off x="382588" y="258763"/>
            <a:ext cx="8229600" cy="1289050"/>
          </a:xfrm>
        </p:spPr>
        <p:txBody>
          <a:bodyPr/>
          <a:lstStyle/>
          <a:p>
            <a:pPr defTabSz="766763"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Faculdades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técnicas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,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institutos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br>
              <a:rPr lang="en-US" altLang="pt-BR" dirty="0" smtClean="0">
                <a:latin typeface="Netto offc" charset="0"/>
                <a:sym typeface="Netto offc" charset="0"/>
              </a:rPr>
            </a:br>
            <a:r>
              <a:rPr lang="en-US" altLang="pt-BR" dirty="0" smtClean="0">
                <a:latin typeface="Netto offc" charset="0"/>
                <a:sym typeface="Netto offc" charset="0"/>
              </a:rPr>
              <a:t>e CEGEPs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61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b="14870"/>
          <a:stretch>
            <a:fillRect/>
          </a:stretch>
        </p:blipFill>
        <p:spPr>
          <a:xfrm>
            <a:off x="4606925" y="1789113"/>
            <a:ext cx="4537075" cy="2384425"/>
          </a:xfrm>
        </p:spPr>
      </p:pic>
      <p:pic>
        <p:nvPicPr>
          <p:cNvPr id="51202" name="image62.jpeg"/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16579"/>
          <a:stretch>
            <a:fillRect/>
          </a:stretch>
        </p:blipFill>
        <p:spPr>
          <a:xfrm>
            <a:off x="0" y="4173538"/>
            <a:ext cx="4616450" cy="2338387"/>
          </a:xfrm>
        </p:spPr>
      </p:pic>
      <p:sp>
        <p:nvSpPr>
          <p:cNvPr id="51203" name="Shape 599"/>
          <p:cNvSpPr>
            <a:spLocks noGrp="1"/>
          </p:cNvSpPr>
          <p:nvPr>
            <p:ph type="title"/>
          </p:nvPr>
        </p:nvSpPr>
        <p:spPr>
          <a:xfrm>
            <a:off x="382588" y="258763"/>
            <a:ext cx="8229600" cy="1289050"/>
          </a:xfrm>
        </p:spPr>
        <p:txBody>
          <a:bodyPr/>
          <a:lstStyle/>
          <a:p>
            <a:pPr defTabSz="766763"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Faculdades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técnicas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,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institutos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br>
              <a:rPr lang="en-US" altLang="pt-BR" dirty="0" smtClean="0">
                <a:latin typeface="Netto offc" charset="0"/>
                <a:sym typeface="Netto offc" charset="0"/>
              </a:rPr>
            </a:br>
            <a:r>
              <a:rPr lang="en-US" altLang="pt-BR" dirty="0" smtClean="0">
                <a:latin typeface="Netto offc" charset="0"/>
                <a:sym typeface="Netto offc" charset="0"/>
              </a:rPr>
              <a:t>e CEGEPs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sz="quarter" idx="1"/>
          </p:nvPr>
        </p:nvSpPr>
        <p:spPr>
          <a:xfrm>
            <a:off x="312738" y="1798638"/>
            <a:ext cx="4294187" cy="23749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200"/>
              </a:spcBef>
              <a:buSzTx/>
              <a:buFont typeface="Arial" panose="020B0604020202020204" pitchFamily="34" charset="0"/>
              <a:buNone/>
            </a:pPr>
            <a:r>
              <a:rPr lang="en-US" altLang="pt-BR" sz="1200" b="1" dirty="0" smtClean="0">
                <a:sym typeface="Helvetica" panose="020B0604020202020204" pitchFamily="34" charset="0"/>
              </a:rPr>
              <a:t>As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faculdades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técnicas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 (colleges)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também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são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conhecidas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 </a:t>
            </a:r>
            <a:r>
              <a:rPr lang="en-US" altLang="pt-BR" sz="1200" b="1" dirty="0" err="1" smtClean="0">
                <a:sym typeface="Helvetica" panose="020B0604020202020204" pitchFamily="34" charset="0"/>
              </a:rPr>
              <a:t>como</a:t>
            </a:r>
            <a:r>
              <a:rPr lang="en-US" altLang="pt-BR" sz="1200" b="1" dirty="0" smtClean="0">
                <a:sym typeface="Helvetica" panose="020B0604020202020204" pitchFamily="34" charset="0"/>
              </a:rPr>
              <a:t>:</a:t>
            </a:r>
            <a:endParaRPr lang="pt-BR" altLang="pt-BR" sz="1200" b="1" dirty="0" smtClean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en-US" altLang="pt-BR" sz="1200" dirty="0" smtClean="0">
                <a:sym typeface="Helvetica" panose="020B0604020202020204" pitchFamily="34" charset="0"/>
              </a:rPr>
              <a:t>Institutes of technology (</a:t>
            </a:r>
            <a:r>
              <a:rPr lang="en-US" altLang="pt-BR" sz="1200" dirty="0" err="1" smtClean="0">
                <a:sym typeface="Helvetica" panose="020B0604020202020204" pitchFamily="34" charset="0"/>
              </a:rPr>
              <a:t>institutos</a:t>
            </a:r>
            <a:r>
              <a:rPr lang="en-US" altLang="pt-BR" sz="1200" dirty="0" smtClean="0">
                <a:sym typeface="Helvetica" panose="020B0604020202020204" pitchFamily="34" charset="0"/>
              </a:rPr>
              <a:t> </a:t>
            </a:r>
            <a:r>
              <a:rPr lang="en-US" altLang="pt-BR" sz="1200" dirty="0" err="1" smtClean="0">
                <a:sym typeface="Helvetica" panose="020B0604020202020204" pitchFamily="34" charset="0"/>
              </a:rPr>
              <a:t>tecnológicos</a:t>
            </a:r>
            <a:r>
              <a:rPr lang="en-US" altLang="pt-BR" sz="1200" dirty="0" smtClean="0">
                <a:sym typeface="Helvetica" panose="020B0604020202020204" pitchFamily="34" charset="0"/>
              </a:rPr>
              <a:t>)    </a:t>
            </a:r>
            <a:endParaRPr lang="pt-BR" altLang="pt-BR" sz="1200" dirty="0" smtClean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en-US" altLang="pt-BR" sz="1200" dirty="0" smtClean="0">
                <a:solidFill>
                  <a:srgbClr val="FF0000"/>
                </a:solidFill>
                <a:sym typeface="Helvetica" panose="020B0604020202020204" pitchFamily="34" charset="0"/>
              </a:rPr>
              <a:t>Community colleges (</a:t>
            </a:r>
            <a:r>
              <a:rPr lang="en-US" altLang="pt-BR" sz="1200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faculdades</a:t>
            </a:r>
            <a:r>
              <a:rPr lang="en-US" altLang="pt-BR" sz="1200" dirty="0" smtClean="0">
                <a:solidFill>
                  <a:srgbClr val="FF0000"/>
                </a:solidFill>
                <a:sym typeface="Helvetica" panose="020B0604020202020204" pitchFamily="34" charset="0"/>
              </a:rPr>
              <a:t> </a:t>
            </a:r>
            <a:r>
              <a:rPr lang="en-US" altLang="pt-BR" sz="1200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comunitárias</a:t>
            </a:r>
            <a:r>
              <a:rPr lang="en-US" altLang="pt-BR" sz="1200" dirty="0" smtClean="0">
                <a:solidFill>
                  <a:srgbClr val="FF0000"/>
                </a:solidFill>
                <a:sym typeface="Helvetica" panose="020B0604020202020204" pitchFamily="34" charset="0"/>
              </a:rPr>
              <a:t>)</a:t>
            </a:r>
            <a:endParaRPr lang="pt-BR" altLang="pt-BR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179388" lvl="2" indent="-179388" eaLnBrk="1" hangingPunct="1">
              <a:spcBef>
                <a:spcPts val="600"/>
              </a:spcBef>
            </a:pPr>
            <a:r>
              <a:rPr lang="en-US" altLang="pt-BR" sz="1200" dirty="0" smtClean="0"/>
              <a:t>Polytechnics (</a:t>
            </a:r>
            <a:r>
              <a:rPr lang="en-US" altLang="pt-BR" sz="1200" dirty="0" err="1" smtClean="0"/>
              <a:t>escolas</a:t>
            </a:r>
            <a:r>
              <a:rPr lang="en-US" altLang="pt-BR" sz="1200" dirty="0" smtClean="0"/>
              <a:t> </a:t>
            </a:r>
            <a:r>
              <a:rPr lang="en-US" altLang="pt-BR" sz="1200" dirty="0" err="1" smtClean="0"/>
              <a:t>politécnicas</a:t>
            </a:r>
            <a:r>
              <a:rPr lang="en-US" altLang="pt-BR" sz="1200" dirty="0" smtClean="0"/>
              <a:t>)		   </a:t>
            </a:r>
            <a:endParaRPr lang="pt-BR" altLang="pt-BR" sz="1200" dirty="0" smtClean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179388" lvl="2" indent="-179388" eaLnBrk="1" hangingPunct="1">
              <a:spcBef>
                <a:spcPts val="600"/>
              </a:spcBef>
            </a:pPr>
            <a:r>
              <a:rPr lang="en-US" altLang="pt-BR" sz="1200" dirty="0" smtClean="0">
                <a:solidFill>
                  <a:srgbClr val="FF0000"/>
                </a:solidFill>
              </a:rPr>
              <a:t>Colleges of applied arts and technology (</a:t>
            </a:r>
            <a:r>
              <a:rPr lang="en-US" altLang="pt-BR" sz="1200" dirty="0" err="1" smtClean="0">
                <a:solidFill>
                  <a:srgbClr val="FF0000"/>
                </a:solidFill>
              </a:rPr>
              <a:t>faculdades</a:t>
            </a:r>
            <a:r>
              <a:rPr lang="en-US" altLang="pt-BR" sz="1200" dirty="0" smtClean="0">
                <a:solidFill>
                  <a:srgbClr val="FF0000"/>
                </a:solidFill>
              </a:rPr>
              <a:t> de </a:t>
            </a:r>
            <a:r>
              <a:rPr lang="en-US" altLang="pt-BR" sz="1200" dirty="0" err="1" smtClean="0">
                <a:solidFill>
                  <a:srgbClr val="FF0000"/>
                </a:solidFill>
              </a:rPr>
              <a:t>artes</a:t>
            </a:r>
            <a:r>
              <a:rPr lang="en-US" altLang="pt-BR" sz="1200" dirty="0" smtClean="0">
                <a:solidFill>
                  <a:srgbClr val="FF0000"/>
                </a:solidFill>
              </a:rPr>
              <a:t> e </a:t>
            </a:r>
            <a:r>
              <a:rPr lang="en-US" altLang="pt-BR" sz="1200" dirty="0" err="1" smtClean="0">
                <a:solidFill>
                  <a:srgbClr val="FF0000"/>
                </a:solidFill>
              </a:rPr>
              <a:t>tecnologia</a:t>
            </a:r>
            <a:r>
              <a:rPr lang="en-US" altLang="pt-BR" sz="1200" dirty="0" smtClean="0">
                <a:solidFill>
                  <a:srgbClr val="FF0000"/>
                </a:solidFill>
              </a:rPr>
              <a:t> </a:t>
            </a:r>
            <a:r>
              <a:rPr lang="en-US" altLang="pt-BR" sz="1200" dirty="0" err="1" smtClean="0">
                <a:solidFill>
                  <a:srgbClr val="FF0000"/>
                </a:solidFill>
              </a:rPr>
              <a:t>aplicadas</a:t>
            </a:r>
            <a:r>
              <a:rPr lang="en-US" altLang="pt-BR" sz="1200" dirty="0" smtClean="0">
                <a:solidFill>
                  <a:srgbClr val="FF0000"/>
                </a:solidFill>
              </a:rPr>
              <a:t>)</a:t>
            </a:r>
            <a:endParaRPr lang="pt-BR" altLang="pt-BR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0" indent="0" eaLnBrk="1" hangingPunct="1">
              <a:spcBef>
                <a:spcPts val="600"/>
              </a:spcBef>
            </a:pPr>
            <a:r>
              <a:rPr lang="en-US" altLang="pt-BR" sz="1200" dirty="0" smtClean="0">
                <a:sym typeface="Helvetica" panose="020B0604020202020204" pitchFamily="34" charset="0"/>
              </a:rPr>
              <a:t>No Québec, </a:t>
            </a:r>
            <a:r>
              <a:rPr lang="en-US" altLang="pt-BR" sz="1200" dirty="0" err="1" smtClean="0">
                <a:sym typeface="Helvetica" panose="020B0604020202020204" pitchFamily="34" charset="0"/>
              </a:rPr>
              <a:t>faculdades</a:t>
            </a:r>
            <a:r>
              <a:rPr lang="en-US" altLang="pt-BR" sz="1200" dirty="0" smtClean="0">
                <a:sym typeface="Helvetica" panose="020B0604020202020204" pitchFamily="34" charset="0"/>
              </a:rPr>
              <a:t> de </a:t>
            </a:r>
            <a:r>
              <a:rPr lang="en-US" altLang="pt-BR" sz="1200" dirty="0" err="1" smtClean="0">
                <a:sym typeface="Helvetica" panose="020B0604020202020204" pitchFamily="34" charset="0"/>
              </a:rPr>
              <a:t>ensino</a:t>
            </a:r>
            <a:r>
              <a:rPr lang="en-US" altLang="pt-BR" sz="1200" dirty="0" smtClean="0">
                <a:sym typeface="Helvetica" panose="020B0604020202020204" pitchFamily="34" charset="0"/>
              </a:rPr>
              <a:t> </a:t>
            </a:r>
            <a:r>
              <a:rPr sz="1400" dirty="0"/>
              <a:t/>
            </a:r>
            <a:br>
              <a:rPr sz="1400" dirty="0"/>
            </a:br>
            <a:r>
              <a:rPr lang="en-US" altLang="pt-BR" sz="1200" dirty="0" err="1" smtClean="0">
                <a:sym typeface="Helvetica" panose="020B0604020202020204" pitchFamily="34" charset="0"/>
              </a:rPr>
              <a:t>geral</a:t>
            </a:r>
            <a:r>
              <a:rPr lang="en-US" altLang="pt-BR" sz="1200" dirty="0" smtClean="0">
                <a:sym typeface="Helvetica" panose="020B0604020202020204" pitchFamily="34" charset="0"/>
              </a:rPr>
              <a:t> e </a:t>
            </a:r>
            <a:r>
              <a:rPr lang="en-US" altLang="pt-BR" sz="1200" dirty="0" err="1" smtClean="0">
                <a:sym typeface="Helvetica" panose="020B0604020202020204" pitchFamily="34" charset="0"/>
              </a:rPr>
              <a:t>profissional</a:t>
            </a:r>
            <a:r>
              <a:rPr lang="en-US" altLang="pt-BR" sz="1200" dirty="0" smtClean="0">
                <a:sym typeface="Helvetica" panose="020B0604020202020204" pitchFamily="34" charset="0"/>
              </a:rPr>
              <a:t> (CÉGEPs) </a:t>
            </a:r>
          </a:p>
        </p:txBody>
      </p:sp>
      <p:sp>
        <p:nvSpPr>
          <p:cNvPr id="601" name="Shape 601"/>
          <p:cNvSpPr>
            <a:spLocks noChangeArrowheads="1"/>
          </p:cNvSpPr>
          <p:nvPr/>
        </p:nvSpPr>
        <p:spPr bwMode="auto">
          <a:xfrm>
            <a:off x="4989513" y="4189413"/>
            <a:ext cx="39814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/>
          <a:p>
            <a:pPr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defRPr sz="1400" b="1">
                <a:solidFill>
                  <a:srgbClr val="000000"/>
                </a:solidFill>
              </a:defRPr>
            </a:pPr>
            <a:r>
              <a:rPr sz="1200" b="1" kern="0" dirty="0">
                <a:solidFill>
                  <a:srgbClr val="414141"/>
                </a:solidFill>
                <a:latin typeface="+mn-lt"/>
                <a:sym typeface="Helvetica Courant"/>
              </a:rPr>
              <a:t>As </a:t>
            </a:r>
            <a:r>
              <a:rPr sz="1200" b="1" kern="0" dirty="0" smtClean="0">
                <a:solidFill>
                  <a:srgbClr val="414141"/>
                </a:solidFill>
                <a:latin typeface="+mn-lt"/>
                <a:sym typeface="Helvetica Courant"/>
              </a:rPr>
              <a:t>credencia</a:t>
            </a:r>
            <a:r>
              <a:rPr lang="x-none" sz="1200" b="1" kern="0" dirty="0" smtClean="0">
                <a:solidFill>
                  <a:srgbClr val="414141"/>
                </a:solidFill>
                <a:latin typeface="+mn-lt"/>
                <a:sym typeface="Helvetica Courant"/>
              </a:rPr>
              <a:t>i</a:t>
            </a:r>
            <a:r>
              <a:rPr sz="1200" b="1" kern="0" dirty="0" smtClean="0">
                <a:solidFill>
                  <a:srgbClr val="414141"/>
                </a:solidFill>
                <a:latin typeface="+mn-lt"/>
                <a:sym typeface="Helvetica Courant"/>
              </a:rPr>
              <a:t>s </a:t>
            </a:r>
            <a:r>
              <a:rPr sz="1200" b="1" kern="0" dirty="0">
                <a:solidFill>
                  <a:srgbClr val="414141"/>
                </a:solidFill>
                <a:latin typeface="+mn-lt"/>
                <a:sym typeface="Helvetica Courant"/>
              </a:rPr>
              <a:t>incluem:</a:t>
            </a: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000000"/>
                </a:solidFill>
              </a:defRPr>
            </a:pPr>
            <a:r>
              <a:rPr sz="1200" kern="0" dirty="0">
                <a:solidFill>
                  <a:srgbClr val="414141"/>
                </a:solidFill>
                <a:latin typeface="+mn-lt"/>
                <a:sym typeface="Helvetica Courant"/>
              </a:rPr>
              <a:t>Certificados   </a:t>
            </a: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lang="en-CA" sz="1200" kern="0" dirty="0">
                <a:solidFill>
                  <a:srgbClr val="FF0000"/>
                </a:solidFill>
                <a:latin typeface="+mn-lt"/>
                <a:sym typeface="Helvetica Courant"/>
              </a:rPr>
              <a:t>Programas combinados (graduação conjunta) com uma </a:t>
            </a:r>
            <a:r>
              <a:rPr lang="en-CA" sz="1200" kern="0" dirty="0" err="1">
                <a:solidFill>
                  <a:srgbClr val="FF0000"/>
                </a:solidFill>
                <a:latin typeface="+mn-lt"/>
                <a:sym typeface="Helvetica Courant"/>
              </a:rPr>
              <a:t>universidade</a:t>
            </a:r>
            <a:r>
              <a:rPr lang="en-CA" sz="1200" kern="0" dirty="0">
                <a:solidFill>
                  <a:srgbClr val="FF0000"/>
                </a:solidFill>
                <a:latin typeface="+mn-lt"/>
                <a:sym typeface="Helvetica Courant"/>
              </a:rPr>
              <a:t> </a:t>
            </a:r>
            <a:r>
              <a:rPr lang="en-CA" sz="1200" kern="0" dirty="0" err="1" smtClean="0">
                <a:solidFill>
                  <a:srgbClr val="FF0000"/>
                </a:solidFill>
                <a:latin typeface="+mn-lt"/>
                <a:sym typeface="Helvetica Courant"/>
              </a:rPr>
              <a:t>parceira</a:t>
            </a:r>
            <a:endParaRPr lang="en-CA" sz="1200" kern="0" dirty="0">
              <a:solidFill>
                <a:srgbClr val="FF0000"/>
              </a:solidFill>
              <a:latin typeface="+mn-lt"/>
              <a:sym typeface="Helvetica Courant"/>
            </a:endParaRP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000000"/>
                </a:solidFill>
              </a:defRPr>
            </a:pPr>
            <a:r>
              <a:rPr sz="1200" kern="0" dirty="0">
                <a:solidFill>
                  <a:srgbClr val="414141"/>
                </a:solidFill>
                <a:latin typeface="+mn-lt"/>
                <a:sym typeface="Helvetica Courant"/>
              </a:rPr>
              <a:t>Diplomas </a:t>
            </a:r>
            <a:r>
              <a:rPr lang="en-US" sz="1200" dirty="0" smtClean="0"/>
              <a:t>	</a:t>
            </a:r>
            <a:r>
              <a:rPr sz="1200" dirty="0" smtClean="0"/>
              <a:t>    </a:t>
            </a: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FF0000"/>
                </a:solidFill>
              </a:defRPr>
            </a:pPr>
            <a:r>
              <a:rPr sz="1200" kern="0" dirty="0">
                <a:solidFill>
                  <a:srgbClr val="FF0000"/>
                </a:solidFill>
                <a:latin typeface="+mn-lt"/>
                <a:sym typeface="Helvetica Courant"/>
              </a:rPr>
              <a:t>Diplomas de bacharelado ou curso aplicado</a:t>
            </a: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000000"/>
                </a:solidFill>
              </a:defRPr>
            </a:pPr>
            <a:r>
              <a:rPr sz="1200" kern="0" dirty="0">
                <a:solidFill>
                  <a:srgbClr val="414141"/>
                </a:solidFill>
                <a:latin typeface="+mn-lt"/>
                <a:sym typeface="Helvetica Courant"/>
              </a:rPr>
              <a:t>Cursos técnicos (apprenticeship) </a:t>
            </a:r>
            <a:endParaRPr lang="pt-BR" sz="1200" kern="0" dirty="0">
              <a:solidFill>
                <a:srgbClr val="414141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000000"/>
                </a:solidFill>
              </a:defRPr>
            </a:pPr>
            <a:r>
              <a:rPr lang="en-CA" sz="1200" kern="0" dirty="0">
                <a:solidFill>
                  <a:srgbClr val="FF0000"/>
                </a:solidFill>
                <a:latin typeface="+mn-lt"/>
                <a:sym typeface="Helvetica Courant"/>
              </a:rPr>
              <a:t>Transferências universitárias</a:t>
            </a:r>
          </a:p>
          <a:p>
            <a:pPr marL="179999" indent="-179999" fontAlgn="auto" hangingPunct="0">
              <a:lnSpc>
                <a:spcPct val="88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defRPr sz="1400">
                <a:solidFill>
                  <a:srgbClr val="000000"/>
                </a:solidFill>
              </a:defRPr>
            </a:pPr>
            <a:endParaRPr lang="pt-BR" sz="1200" kern="0" dirty="0">
              <a:solidFill>
                <a:srgbClr val="414141"/>
              </a:solidFill>
              <a:latin typeface="+mn-lt"/>
              <a:ea typeface="+mn-ea"/>
              <a:cs typeface="+mn-cs"/>
              <a:sym typeface="Helvetica Courant"/>
            </a:endParaRPr>
          </a:p>
        </p:txBody>
      </p:sp>
      <p:sp>
        <p:nvSpPr>
          <p:cNvPr id="51206" name="Shape 602"/>
          <p:cNvSpPr>
            <a:spLocks noChangeArrowheads="1"/>
          </p:cNvSpPr>
          <p:nvPr/>
        </p:nvSpPr>
        <p:spPr bwMode="auto">
          <a:xfrm>
            <a:off x="2895600" y="6502400"/>
            <a:ext cx="3352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51207" name="image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9725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622"/>
          <p:cNvSpPr>
            <a:spLocks noGrp="1"/>
          </p:cNvSpPr>
          <p:nvPr>
            <p:ph type="title"/>
          </p:nvPr>
        </p:nvSpPr>
        <p:spPr>
          <a:xfrm>
            <a:off x="3825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smtClean="0">
                <a:latin typeface="Netto offc" charset="0"/>
                <a:sym typeface="Netto offc" charset="0"/>
              </a:rPr>
              <a:t>Pathways</a:t>
            </a:r>
          </a:p>
        </p:txBody>
      </p:sp>
      <p:pic>
        <p:nvPicPr>
          <p:cNvPr id="54274" name="image6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968" b="27769"/>
          <a:stretch>
            <a:fillRect/>
          </a:stretch>
        </p:blipFill>
        <p:spPr bwMode="auto">
          <a:xfrm>
            <a:off x="4606925" y="1798638"/>
            <a:ext cx="45370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4275" name="image66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3" b="5032"/>
          <a:stretch>
            <a:fillRect/>
          </a:stretch>
        </p:blipFill>
        <p:spPr bwMode="auto">
          <a:xfrm>
            <a:off x="0" y="4195763"/>
            <a:ext cx="46069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4276" name="Shape 625"/>
          <p:cNvSpPr>
            <a:spLocks noChangeArrowheads="1"/>
          </p:cNvSpPr>
          <p:nvPr/>
        </p:nvSpPr>
        <p:spPr bwMode="auto">
          <a:xfrm>
            <a:off x="258763" y="2366963"/>
            <a:ext cx="4089400" cy="14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marL="180975" indent="-180975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 err="1">
                <a:solidFill>
                  <a:srgbClr val="414141"/>
                </a:solidFill>
              </a:rPr>
              <a:t>Os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caminhos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educacionais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são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flexíveis</a:t>
            </a:r>
            <a:r>
              <a:rPr lang="en-US" altLang="pt-BR" sz="1600" dirty="0">
                <a:solidFill>
                  <a:srgbClr val="414141"/>
                </a:solidFill>
              </a:rPr>
              <a:t> e </a:t>
            </a:r>
            <a:r>
              <a:rPr lang="en-US" altLang="pt-BR" sz="1600" dirty="0" err="1">
                <a:solidFill>
                  <a:srgbClr val="414141"/>
                </a:solidFill>
              </a:rPr>
              <a:t>oferecem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aos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estudantes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uma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abordagem</a:t>
            </a:r>
            <a:r>
              <a:rPr lang="en-US" altLang="pt-BR" sz="1600" dirty="0">
                <a:solidFill>
                  <a:srgbClr val="414141"/>
                </a:solidFill>
              </a:rPr>
              <a:t> </a:t>
            </a:r>
            <a:r>
              <a:rPr lang="en-US" altLang="pt-BR" sz="1600" dirty="0" err="1">
                <a:solidFill>
                  <a:srgbClr val="414141"/>
                </a:solidFill>
              </a:rPr>
              <a:t>racionalizada</a:t>
            </a:r>
            <a:endParaRPr lang="en-US" altLang="pt-BR" sz="1600" dirty="0">
              <a:solidFill>
                <a:srgbClr val="414141"/>
              </a:solidFill>
            </a:endParaRPr>
          </a:p>
          <a:p>
            <a:pPr eaLnBrk="1">
              <a:lnSpc>
                <a:spcPct val="110000"/>
              </a:lnSpc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pt-BR" sz="1600" dirty="0" err="1" smtClean="0">
                <a:solidFill>
                  <a:srgbClr val="FF0000"/>
                </a:solidFill>
              </a:rPr>
              <a:t>Existem</a:t>
            </a:r>
            <a:r>
              <a:rPr lang="en-US" altLang="pt-BR" sz="1600" dirty="0" smtClean="0">
                <a:solidFill>
                  <a:srgbClr val="FF0000"/>
                </a:solidFill>
              </a:rPr>
              <a:t> </a:t>
            </a:r>
            <a:r>
              <a:rPr lang="en-US" altLang="pt-BR" sz="1600" dirty="0" err="1" smtClean="0">
                <a:solidFill>
                  <a:srgbClr val="FF0000"/>
                </a:solidFill>
              </a:rPr>
              <a:t>arranjos</a:t>
            </a:r>
            <a:r>
              <a:rPr lang="en-US" altLang="pt-BR" sz="1600" dirty="0" smtClean="0">
                <a:solidFill>
                  <a:srgbClr val="FF0000"/>
                </a:solidFill>
              </a:rPr>
              <a:t> entre </a:t>
            </a:r>
            <a:r>
              <a:rPr lang="en-US" altLang="pt-BR" sz="1600" dirty="0" err="1">
                <a:solidFill>
                  <a:srgbClr val="FF0000"/>
                </a:solidFill>
              </a:rPr>
              <a:t>programas</a:t>
            </a:r>
            <a:r>
              <a:rPr lang="en-US" altLang="pt-BR" sz="1600" dirty="0">
                <a:solidFill>
                  <a:srgbClr val="FF0000"/>
                </a:solidFill>
              </a:rPr>
              <a:t>, </a:t>
            </a:r>
            <a:r>
              <a:rPr lang="en-US" altLang="pt-BR" sz="1600" dirty="0" err="1">
                <a:solidFill>
                  <a:srgbClr val="FF0000"/>
                </a:solidFill>
              </a:rPr>
              <a:t>instituições</a:t>
            </a:r>
            <a:r>
              <a:rPr lang="en-US" altLang="pt-BR" sz="1600" dirty="0">
                <a:solidFill>
                  <a:srgbClr val="FF0000"/>
                </a:solidFill>
              </a:rPr>
              <a:t>, </a:t>
            </a:r>
            <a:r>
              <a:rPr lang="en-US" altLang="pt-BR" sz="1600" dirty="0" err="1">
                <a:solidFill>
                  <a:srgbClr val="FF0000"/>
                </a:solidFill>
              </a:rPr>
              <a:t>províncias</a:t>
            </a:r>
            <a:r>
              <a:rPr lang="en-US" altLang="pt-BR" sz="1600" dirty="0">
                <a:solidFill>
                  <a:srgbClr val="FF0000"/>
                </a:solidFill>
              </a:rPr>
              <a:t> e </a:t>
            </a:r>
            <a:r>
              <a:rPr lang="en-US" altLang="pt-BR" sz="1600" dirty="0" err="1">
                <a:solidFill>
                  <a:srgbClr val="FF0000"/>
                </a:solidFill>
              </a:rPr>
              <a:t>países</a:t>
            </a:r>
            <a:endParaRPr lang="en-US" altLang="pt-BR" sz="1600" dirty="0">
              <a:solidFill>
                <a:srgbClr val="FF0000"/>
              </a:solidFill>
            </a:endParaRPr>
          </a:p>
        </p:txBody>
      </p:sp>
      <p:sp>
        <p:nvSpPr>
          <p:cNvPr id="626" name="Shape 626"/>
          <p:cNvSpPr>
            <a:spLocks noChangeArrowheads="1"/>
          </p:cNvSpPr>
          <p:nvPr/>
        </p:nvSpPr>
        <p:spPr bwMode="auto">
          <a:xfrm>
            <a:off x="4649457" y="4364038"/>
            <a:ext cx="495617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fontAlgn="auto" hangingPunct="0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dirty="0">
                <a:solidFill>
                  <a:srgbClr val="414141"/>
                </a:solidFill>
                <a:latin typeface="+mj-lt"/>
                <a:sym typeface="Helvetica"/>
              </a:rPr>
              <a:t>Tipos de caminhos</a:t>
            </a:r>
            <a:endParaRPr lang="pt-BR" sz="1200" kern="0" dirty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dirty="0">
                <a:solidFill>
                  <a:srgbClr val="414141"/>
                </a:solidFill>
                <a:latin typeface="+mj-lt"/>
                <a:sym typeface="Helvetica"/>
              </a:rPr>
              <a:t>do K-12 para o pós-secundário</a:t>
            </a:r>
            <a:endParaRPr lang="pt-BR" sz="1200" kern="0" dirty="0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dirty="0">
                <a:solidFill>
                  <a:srgbClr val="FF0000"/>
                </a:solidFill>
                <a:latin typeface="+mj-lt"/>
                <a:sym typeface="Helvetica"/>
              </a:rPr>
              <a:t>da faculdade técnica </a:t>
            </a:r>
            <a:r>
              <a:rPr lang="x-none" sz="1200" kern="0" dirty="0" smtClean="0">
                <a:solidFill>
                  <a:srgbClr val="FF0000"/>
                </a:solidFill>
                <a:latin typeface="+mj-lt"/>
                <a:sym typeface="Helvetica"/>
              </a:rPr>
              <a:t>(college) </a:t>
            </a:r>
            <a:r>
              <a:rPr sz="1200" kern="0" dirty="0" smtClean="0">
                <a:solidFill>
                  <a:srgbClr val="FF0000"/>
                </a:solidFill>
                <a:latin typeface="+mj-lt"/>
                <a:sym typeface="Helvetica"/>
              </a:rPr>
              <a:t>para </a:t>
            </a:r>
            <a:r>
              <a:rPr sz="1200" kern="0" dirty="0">
                <a:solidFill>
                  <a:srgbClr val="FF0000"/>
                </a:solidFill>
                <a:latin typeface="+mj-lt"/>
                <a:sym typeface="Helvetica"/>
              </a:rPr>
              <a:t>a universidade</a:t>
            </a:r>
            <a:endParaRPr lang="pt-BR" sz="12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 spc="-1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spc="-100" dirty="0">
                <a:solidFill>
                  <a:srgbClr val="414141"/>
                </a:solidFill>
                <a:latin typeface="+mj-lt"/>
                <a:sym typeface="Helvetica"/>
              </a:rPr>
              <a:t>da universidade para o diploma de pós-graduação (faculdade técnica)</a:t>
            </a:r>
            <a:endParaRPr lang="pt-BR" sz="1200" kern="0" spc="-100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79999" indent="-179999" fontAlgn="auto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dirty="0">
                <a:solidFill>
                  <a:srgbClr val="FF0000"/>
                </a:solidFill>
                <a:latin typeface="+mj-lt"/>
                <a:sym typeface="Helvetica"/>
              </a:rPr>
              <a:t>da escola de </a:t>
            </a:r>
            <a:r>
              <a:rPr lang="x-none" sz="1200" kern="0" dirty="0" smtClean="0">
                <a:solidFill>
                  <a:srgbClr val="FF0000"/>
                </a:solidFill>
                <a:latin typeface="+mj-lt"/>
                <a:sym typeface="Helvetica"/>
              </a:rPr>
              <a:t>idiomas</a:t>
            </a:r>
            <a:r>
              <a:rPr sz="1200" kern="0" dirty="0" smtClean="0">
                <a:solidFill>
                  <a:srgbClr val="FF0000"/>
                </a:solidFill>
                <a:latin typeface="+mj-lt"/>
                <a:sym typeface="Helvetica"/>
              </a:rPr>
              <a:t> </a:t>
            </a:r>
            <a:r>
              <a:rPr sz="1200" kern="0" dirty="0">
                <a:solidFill>
                  <a:srgbClr val="FF0000"/>
                </a:solidFill>
                <a:latin typeface="+mj-lt"/>
                <a:sym typeface="Helvetica"/>
              </a:rPr>
              <a:t>para o pós-secundário</a:t>
            </a:r>
            <a:endParaRPr lang="pt-BR" sz="1200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indent="-179999" fontAlgn="auto" hangingPunct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kern="0" dirty="0">
                <a:solidFill>
                  <a:srgbClr val="414141"/>
                </a:solidFill>
                <a:latin typeface="+mj-lt"/>
                <a:sym typeface="Helvetica"/>
              </a:rPr>
              <a:t>da escola privada para a escola pública</a:t>
            </a:r>
          </a:p>
        </p:txBody>
      </p:sp>
      <p:sp>
        <p:nvSpPr>
          <p:cNvPr id="54278" name="Shape 627"/>
          <p:cNvSpPr>
            <a:spLocks noChangeArrowheads="1"/>
          </p:cNvSpPr>
          <p:nvPr/>
        </p:nvSpPr>
        <p:spPr bwMode="auto">
          <a:xfrm>
            <a:off x="2895600" y="6515100"/>
            <a:ext cx="33528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 </a:t>
            </a:r>
          </a:p>
        </p:txBody>
      </p:sp>
      <p:pic>
        <p:nvPicPr>
          <p:cNvPr id="54279" name="image5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631"/>
          <p:cNvSpPr>
            <a:spLocks noGrp="1"/>
          </p:cNvSpPr>
          <p:nvPr>
            <p:ph type="title"/>
          </p:nvPr>
        </p:nvSpPr>
        <p:spPr>
          <a:xfrm>
            <a:off x="3825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smtClean="0">
                <a:latin typeface="Netto offc" charset="0"/>
                <a:sym typeface="Netto offc" charset="0"/>
              </a:rPr>
              <a:t>Pathways</a:t>
            </a:r>
          </a:p>
        </p:txBody>
      </p:sp>
      <p:pic>
        <p:nvPicPr>
          <p:cNvPr id="55298" name="image67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3" y="1816629"/>
            <a:ext cx="6153945" cy="4667250"/>
          </a:xfrm>
        </p:spPr>
      </p:pic>
      <p:sp>
        <p:nvSpPr>
          <p:cNvPr id="55299" name="Shape 633"/>
          <p:cNvSpPr>
            <a:spLocks noChangeArrowheads="1"/>
          </p:cNvSpPr>
          <p:nvPr/>
        </p:nvSpPr>
        <p:spPr bwMode="auto">
          <a:xfrm>
            <a:off x="3060700" y="6494463"/>
            <a:ext cx="29718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APRENDA NO CANADÁ</a:t>
            </a:r>
          </a:p>
        </p:txBody>
      </p:sp>
      <p:pic>
        <p:nvPicPr>
          <p:cNvPr id="55300" name="image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66584" y="2019523"/>
            <a:ext cx="1701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Ensino Fundamental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1883482" y="2852406"/>
            <a:ext cx="1580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Ensino </a:t>
            </a: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Secundário</a:t>
            </a:r>
            <a:endParaRPr lang="pt-BR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46277" y="3129134"/>
            <a:ext cx="18421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Formação Técnica e Profissionalizante (</a:t>
            </a:r>
            <a:r>
              <a:rPr lang="pt-BR" sz="1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Apprenticeship</a:t>
            </a:r>
            <a:r>
              <a:rPr lang="pt-BR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Retângulo 8"/>
          <p:cNvSpPr/>
          <p:nvPr/>
        </p:nvSpPr>
        <p:spPr>
          <a:xfrm>
            <a:off x="2138376" y="4298435"/>
            <a:ext cx="1106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Bacharelado</a:t>
            </a:r>
            <a:endParaRPr lang="pt-BR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814378" y="4212347"/>
            <a:ext cx="1957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Diploma de Faculdade Técnica (</a:t>
            </a:r>
            <a:r>
              <a:rPr lang="pt-BR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College</a:t>
            </a:r>
            <a:r>
              <a:rPr lang="pt-B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291242" y="4301316"/>
            <a:ext cx="1476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Curso de idiomas</a:t>
            </a:r>
            <a:endParaRPr lang="pt-BR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204632" y="5170304"/>
            <a:ext cx="86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Mestrado</a:t>
            </a:r>
            <a:endParaRPr lang="pt-BR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181347" y="6010277"/>
            <a:ext cx="963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Doutorado</a:t>
            </a:r>
            <a:endParaRPr lang="pt-BR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661"/>
          <p:cNvSpPr>
            <a:spLocks noChangeArrowheads="1"/>
          </p:cNvSpPr>
          <p:nvPr/>
        </p:nvSpPr>
        <p:spPr bwMode="auto">
          <a:xfrm>
            <a:off x="0" y="0"/>
            <a:ext cx="1547813" cy="6838950"/>
          </a:xfrm>
          <a:prstGeom prst="rect">
            <a:avLst/>
          </a:prstGeom>
          <a:solidFill>
            <a:srgbClr val="B2C4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B2C4CC"/>
              </a:solidFill>
            </a:endParaRPr>
          </a:p>
        </p:txBody>
      </p:sp>
      <p:pic>
        <p:nvPicPr>
          <p:cNvPr id="59394" name="image7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8891588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9395" name="Shape 663"/>
          <p:cNvSpPr>
            <a:spLocks noChangeArrowheads="1"/>
          </p:cNvSpPr>
          <p:nvPr/>
        </p:nvSpPr>
        <p:spPr bwMode="auto">
          <a:xfrm>
            <a:off x="2103438" y="466725"/>
            <a:ext cx="82296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4400" b="1">
                <a:solidFill>
                  <a:srgbClr val="414141"/>
                </a:solidFill>
                <a:latin typeface="Netto offc" charset="0"/>
                <a:sym typeface="Netto offc" charset="0"/>
              </a:rPr>
              <a:t>Tenha Sucesso</a:t>
            </a:r>
            <a:r>
              <a:rPr dirty="0" smtClean="0"/>
              <a:t> </a:t>
            </a:r>
            <a:r>
              <a:t/>
            </a:r>
            <a:br/>
            <a:r>
              <a:rPr lang="en-US" altLang="pt-BR" sz="4400" b="1">
                <a:solidFill>
                  <a:srgbClr val="FF0000"/>
                </a:solidFill>
                <a:latin typeface="Netto offc" charset="0"/>
                <a:sym typeface="Netto offc" charset="0"/>
              </a:rPr>
              <a:t>no Canadá </a:t>
            </a:r>
          </a:p>
        </p:txBody>
      </p:sp>
      <p:pic>
        <p:nvPicPr>
          <p:cNvPr id="59396" name="image7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t="8138" r="14082" b="24684"/>
          <a:stretch>
            <a:fillRect/>
          </a:stretch>
        </p:blipFill>
        <p:spPr bwMode="auto">
          <a:xfrm>
            <a:off x="107950" y="39528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667"/>
          <p:cNvSpPr>
            <a:spLocks noGrp="1"/>
          </p:cNvSpPr>
          <p:nvPr>
            <p:ph type="body" sz="quarter" idx="1"/>
          </p:nvPr>
        </p:nvSpPr>
        <p:spPr>
          <a:xfrm>
            <a:off x="446088" y="2100263"/>
            <a:ext cx="3770312" cy="1760537"/>
          </a:xfrm>
        </p:spPr>
        <p:txBody>
          <a:bodyPr/>
          <a:lstStyle/>
          <a:p>
            <a:pPr marL="228600" indent="-228600" eaLnBrk="1" hangingPunct="1">
              <a:lnSpc>
                <a:spcPct val="99000"/>
              </a:lnSpc>
            </a:pPr>
            <a:r>
              <a:rPr lang="en-US" altLang="pt-BR" smtClean="0">
                <a:sym typeface="Helvetica" panose="020B0604020202020204" pitchFamily="34" charset="0"/>
              </a:rPr>
              <a:t>No campus </a:t>
            </a:r>
          </a:p>
          <a:p>
            <a:pPr marL="228600" indent="-228600" eaLnBrk="1" hangingPunct="1">
              <a:lnSpc>
                <a:spcPct val="99000"/>
              </a:lnSpc>
            </a:pPr>
            <a:r>
              <a:rPr lang="en-US" altLang="pt-BR" smtClean="0">
                <a:solidFill>
                  <a:srgbClr val="FF0000"/>
                </a:solidFill>
                <a:sym typeface="Helvetica" panose="020B0604020202020204" pitchFamily="34" charset="0"/>
              </a:rPr>
              <a:t>Fora do campus </a:t>
            </a:r>
          </a:p>
          <a:p>
            <a:pPr marL="228600" indent="-228600" eaLnBrk="1" hangingPunct="1">
              <a:lnSpc>
                <a:spcPct val="99000"/>
              </a:lnSpc>
            </a:pPr>
            <a:r>
              <a:rPr lang="en-US" altLang="pt-BR" smtClean="0">
                <a:sym typeface="Helvetica" panose="020B0604020202020204" pitchFamily="34" charset="0"/>
              </a:rPr>
              <a:t>Educação cooperativa  </a:t>
            </a:r>
          </a:p>
          <a:p>
            <a:pPr marL="228600" indent="-228600" eaLnBrk="1" hangingPunct="1">
              <a:lnSpc>
                <a:spcPct val="99000"/>
              </a:lnSpc>
            </a:pPr>
            <a:r>
              <a:rPr lang="en-US" altLang="pt-BR" smtClean="0">
                <a:solidFill>
                  <a:srgbClr val="FF0000"/>
                </a:solidFill>
                <a:sym typeface="Helvetica" panose="020B0604020202020204" pitchFamily="34" charset="0"/>
              </a:rPr>
              <a:t>Trabalho após a graduação</a:t>
            </a:r>
          </a:p>
        </p:txBody>
      </p:sp>
      <p:sp>
        <p:nvSpPr>
          <p:cNvPr id="668" name="Shape 668"/>
          <p:cNvSpPr>
            <a:spLocks noChangeArrowheads="1"/>
          </p:cNvSpPr>
          <p:nvPr/>
        </p:nvSpPr>
        <p:spPr bwMode="auto">
          <a:xfrm>
            <a:off x="4989513" y="4954588"/>
            <a:ext cx="3770312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/>
          <a:p>
            <a:pPr marL="179999" indent="-179999" fontAlgn="auto" hangingPunct="0">
              <a:lnSpc>
                <a:spcPct val="99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>
                <a:solidFill>
                  <a:srgbClr val="414141"/>
                </a:solidFill>
                <a:latin typeface="+mj-lt"/>
                <a:sym typeface="Helvetica"/>
              </a:rPr>
              <a:t>Para mais informações sobre programas de autorização de trabalho e critérios de elegibilidade, </a:t>
            </a:r>
            <a:r>
              <a:t/>
            </a:r>
            <a:br/>
            <a:r>
              <a:rPr sz="1600" kern="0">
                <a:solidFill>
                  <a:srgbClr val="414141"/>
                </a:solidFill>
                <a:latin typeface="+mj-lt"/>
                <a:sym typeface="Helvetica"/>
              </a:rPr>
              <a:t>visite </a:t>
            </a:r>
            <a:r>
              <a:rPr sz="1600" b="1" kern="0">
                <a:solidFill>
                  <a:srgbClr val="FF0000"/>
                </a:solidFill>
                <a:latin typeface="+mj-lt"/>
                <a:sym typeface="Helvetica"/>
              </a:rPr>
              <a:t>www.cic.gc.ca</a:t>
            </a:r>
          </a:p>
        </p:txBody>
      </p:sp>
      <p:sp>
        <p:nvSpPr>
          <p:cNvPr id="60419" name="Shape 669"/>
          <p:cNvSpPr>
            <a:spLocks noChangeArrowheads="1"/>
          </p:cNvSpPr>
          <p:nvPr/>
        </p:nvSpPr>
        <p:spPr bwMode="auto">
          <a:xfrm>
            <a:off x="3357563" y="6537325"/>
            <a:ext cx="316896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TENHA SUCESSO NO CANADÁ </a:t>
            </a:r>
          </a:p>
        </p:txBody>
      </p:sp>
      <p:pic>
        <p:nvPicPr>
          <p:cNvPr id="60420" name="image75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b="10146"/>
          <a:stretch>
            <a:fillRect/>
          </a:stretch>
        </p:blipFill>
        <p:spPr>
          <a:xfrm>
            <a:off x="4606925" y="1798638"/>
            <a:ext cx="4537075" cy="2384425"/>
          </a:xfrm>
        </p:spPr>
      </p:pic>
      <p:pic>
        <p:nvPicPr>
          <p:cNvPr id="60421" name="image76.jpeg"/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11353"/>
          <a:stretch>
            <a:fillRect/>
          </a:stretch>
        </p:blipFill>
        <p:spPr>
          <a:xfrm>
            <a:off x="0" y="4186238"/>
            <a:ext cx="4606925" cy="2352675"/>
          </a:xfrm>
        </p:spPr>
      </p:pic>
      <p:sp>
        <p:nvSpPr>
          <p:cNvPr id="60422" name="Shape 672"/>
          <p:cNvSpPr>
            <a:spLocks noChangeArrowheads="1"/>
          </p:cNvSpPr>
          <p:nvPr/>
        </p:nvSpPr>
        <p:spPr bwMode="auto">
          <a:xfrm>
            <a:off x="425450" y="601663"/>
            <a:ext cx="8629650" cy="1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Trabalho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durante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/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após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seus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/>
            </a:r>
            <a:b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</a:b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estudos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 </a:t>
            </a:r>
            <a:endParaRPr lang="en-US" altLang="pt-BR" sz="3600" b="1" dirty="0">
              <a:solidFill>
                <a:srgbClr val="FF0000"/>
              </a:solidFill>
              <a:latin typeface="Netto offc" charset="0"/>
              <a:sym typeface="Netto offc" charset="0"/>
            </a:endParaRPr>
          </a:p>
        </p:txBody>
      </p:sp>
      <p:pic>
        <p:nvPicPr>
          <p:cNvPr id="60423" name="image5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274638"/>
            <a:ext cx="12938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678"/>
          <p:cNvSpPr>
            <a:spLocks noChangeArrowheads="1"/>
          </p:cNvSpPr>
          <p:nvPr/>
        </p:nvSpPr>
        <p:spPr bwMode="auto">
          <a:xfrm>
            <a:off x="3357563" y="6537325"/>
            <a:ext cx="352329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TENHA SUCESSO NO CANADÁ </a:t>
            </a:r>
          </a:p>
        </p:txBody>
      </p:sp>
      <p:pic>
        <p:nvPicPr>
          <p:cNvPr id="61443" name="image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5" y="300038"/>
            <a:ext cx="12938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44" name="Shape 672"/>
          <p:cNvSpPr>
            <a:spLocks noChangeArrowheads="1"/>
          </p:cNvSpPr>
          <p:nvPr/>
        </p:nvSpPr>
        <p:spPr bwMode="auto">
          <a:xfrm>
            <a:off x="425450" y="399636"/>
            <a:ext cx="8629650" cy="1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Trabalho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durante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/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após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endParaRPr lang="en-US" altLang="pt-BR" sz="3600" b="1" dirty="0" smtClean="0">
              <a:solidFill>
                <a:srgbClr val="FF0000"/>
              </a:solidFill>
              <a:latin typeface="Netto offc" charset="0"/>
              <a:sym typeface="Netto offc" charset="0"/>
            </a:endParaRPr>
          </a:p>
          <a:p>
            <a:pPr eaLnBrk="1">
              <a:lnSpc>
                <a:spcPct val="90000"/>
              </a:lnSpc>
            </a:pP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seus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estudos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92"/>
          <a:stretch/>
        </p:blipFill>
        <p:spPr bwMode="auto">
          <a:xfrm>
            <a:off x="0" y="2098231"/>
            <a:ext cx="9278112" cy="400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/>
          </p:cNvSpPr>
          <p:nvPr>
            <p:ph type="body" sz="half" idx="1"/>
          </p:nvPr>
        </p:nvSpPr>
        <p:spPr>
          <a:xfrm>
            <a:off x="446088" y="1981200"/>
            <a:ext cx="4249737" cy="4232275"/>
          </a:xfrm>
        </p:spPr>
        <p:txBody>
          <a:bodyPr>
            <a:normAutofit/>
          </a:bodyPr>
          <a:lstStyle/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O Canadá é classificado em 1º lugar entre 16 países para emprego de ex-alunos no relatório HSBC de 2015 sobre o custo da educação universitária internacional.</a:t>
            </a:r>
            <a:r>
              <a:rPr dirty="0"/>
              <a:t/>
            </a:r>
            <a:br>
              <a:rPr dirty="0"/>
            </a:br>
            <a:endParaRPr lang="pt-BR" dirty="0"/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dirty="0">
                <a:solidFill>
                  <a:srgbClr val="FF0000"/>
                </a:solidFill>
              </a:rPr>
              <a:t>Em média, adultos que trabalham em tempo integral no Canadá ganham mais por mês do que adultos na Austrália, França, Alemanha e no Reino Unido. </a:t>
            </a:r>
          </a:p>
          <a:p>
            <a:pPr marL="0" indent="0" eaLnBrk="1" fontAlgn="auto" hangingPunct="1">
              <a:spcAft>
                <a:spcPts val="0"/>
              </a:spcAft>
              <a:buSzTx/>
              <a:buFont typeface="Arial"/>
              <a:buNone/>
              <a:defRPr>
                <a:solidFill>
                  <a:srgbClr val="FF0000"/>
                </a:solidFill>
              </a:defRPr>
            </a:pPr>
            <a:endParaRPr lang="pt-BR" dirty="0">
              <a:solidFill>
                <a:srgbClr val="FF0000"/>
              </a:solidFill>
            </a:endParaRPr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9</a:t>
            </a:r>
            <a:r>
              <a:rPr lang="fr-CA" dirty="0" smtClean="0"/>
              <a:t>5</a:t>
            </a:r>
            <a:r>
              <a:rPr dirty="0" smtClean="0"/>
              <a:t>% dos graduados em faculdades técnicas (colleges) canadenses </a:t>
            </a:r>
            <a:r>
              <a:rPr dirty="0" err="1" smtClean="0"/>
              <a:t>conseguem</a:t>
            </a:r>
            <a:r>
              <a:rPr dirty="0" smtClean="0"/>
              <a:t> </a:t>
            </a:r>
            <a:r>
              <a:rPr dirty="0" err="1" smtClean="0"/>
              <a:t>emprego</a:t>
            </a:r>
            <a:r>
              <a:rPr dirty="0" smtClean="0"/>
              <a:t>.</a:t>
            </a:r>
          </a:p>
        </p:txBody>
      </p:sp>
      <p:pic>
        <p:nvPicPr>
          <p:cNvPr id="62466" name="image78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b="3220"/>
          <a:stretch>
            <a:fillRect/>
          </a:stretch>
        </p:blipFill>
        <p:spPr>
          <a:xfrm>
            <a:off x="5435600" y="1798638"/>
            <a:ext cx="3708400" cy="2287587"/>
          </a:xfrm>
        </p:spPr>
      </p:pic>
      <p:pic>
        <p:nvPicPr>
          <p:cNvPr id="62467" name="image79.jpeg"/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" b="1759"/>
          <a:stretch>
            <a:fillRect/>
          </a:stretch>
        </p:blipFill>
        <p:spPr>
          <a:xfrm>
            <a:off x="5435600" y="4202113"/>
            <a:ext cx="3708400" cy="2359025"/>
          </a:xfrm>
        </p:spPr>
      </p:pic>
      <p:sp>
        <p:nvSpPr>
          <p:cNvPr id="62468" name="Shape 686"/>
          <p:cNvSpPr>
            <a:spLocks noChangeArrowheads="1"/>
          </p:cNvSpPr>
          <p:nvPr/>
        </p:nvSpPr>
        <p:spPr bwMode="auto">
          <a:xfrm>
            <a:off x="3357563" y="6537325"/>
            <a:ext cx="324897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TENHA SUCESSO NO CANADÁ </a:t>
            </a:r>
          </a:p>
        </p:txBody>
      </p:sp>
      <p:pic>
        <p:nvPicPr>
          <p:cNvPr id="62469" name="image5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74638"/>
            <a:ext cx="1293813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2470" name="Shape 672"/>
          <p:cNvSpPr>
            <a:spLocks noChangeArrowheads="1"/>
          </p:cNvSpPr>
          <p:nvPr/>
        </p:nvSpPr>
        <p:spPr bwMode="auto">
          <a:xfrm>
            <a:off x="425450" y="601663"/>
            <a:ext cx="8629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>
                <a:solidFill>
                  <a:srgbClr val="FF0000"/>
                </a:solidFill>
                <a:latin typeface="Netto offc" charset="0"/>
                <a:sym typeface="Netto offc" charset="0"/>
              </a:rPr>
              <a:t>Trabalho após a graduação</a:t>
            </a:r>
            <a:endParaRPr lang="pt-BR" altLang="pt-BR" sz="3600" b="1">
              <a:solidFill>
                <a:srgbClr val="FF0000"/>
              </a:solidFill>
              <a:latin typeface="Netto offc" charset="0"/>
              <a:ea typeface="Netto offc" charset="0"/>
              <a:cs typeface="Netto offc" charset="0"/>
              <a:sym typeface="Netto offc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5.png" descr="/Volumes/En Cours/8716_MAECD__banque-d-heures/8716_5_Fichiers_de_travail/5.1_Photos_images/5.1.3_Images_logos/live_ros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9800"/>
            <a:ext cx="12969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554" name="image6.png" descr="succe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147888"/>
            <a:ext cx="15113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555" name="image7.png" descr="lear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147888"/>
            <a:ext cx="14843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556" name="Shape 284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3557" name="Shape 285"/>
          <p:cNvSpPr>
            <a:spLocks noGrp="1"/>
          </p:cNvSpPr>
          <p:nvPr>
            <p:ph type="title"/>
          </p:nvPr>
        </p:nvSpPr>
        <p:spPr>
          <a:xfrm>
            <a:off x="1093788" y="644525"/>
            <a:ext cx="6337300" cy="508000"/>
          </a:xfrm>
        </p:spPr>
        <p:txBody>
          <a:bodyPr/>
          <a:lstStyle/>
          <a:p>
            <a:pPr algn="l" defTabSz="250825" eaLnBrk="1" hangingPunct="1"/>
            <a:r>
              <a:rPr dirty="0"/>
              <a:t/>
            </a:r>
            <a:br>
              <a:rPr dirty="0"/>
            </a:br>
            <a:endParaRPr lang="pt-BR" altLang="pt-BR" sz="1200" b="1" dirty="0" smtClean="0">
              <a:solidFill>
                <a:srgbClr val="FFFFFF"/>
              </a:solidFill>
              <a:latin typeface="Netto offc" charset="0"/>
              <a:ea typeface="Netto offc" charset="0"/>
              <a:cs typeface="Netto offc" charset="0"/>
              <a:sym typeface="Netto offc" charset="0"/>
            </a:endParaRPr>
          </a:p>
        </p:txBody>
      </p:sp>
      <p:sp>
        <p:nvSpPr>
          <p:cNvPr id="286" name="Shape 286"/>
          <p:cNvSpPr>
            <a:spLocks noChangeArrowheads="1"/>
          </p:cNvSpPr>
          <p:nvPr/>
        </p:nvSpPr>
        <p:spPr bwMode="auto">
          <a:xfrm>
            <a:off x="633413" y="3502025"/>
            <a:ext cx="2282825" cy="25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B58F7F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r>
              <a:rPr lang="x-none" sz="2000" b="1" kern="0" dirty="0" smtClean="0">
                <a:solidFill>
                  <a:srgbClr val="B58F7F"/>
                </a:solidFill>
                <a:latin typeface="Netto offc"/>
                <a:sym typeface="Netto offc"/>
              </a:rPr>
              <a:t>Viva</a:t>
            </a:r>
            <a:endParaRPr sz="2000" b="1" kern="0" dirty="0">
              <a:solidFill>
                <a:srgbClr val="B58F7F"/>
              </a:solidFill>
              <a:latin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B58F7F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endParaRPr lang="pt-BR" sz="2000" b="1" kern="0" dirty="0">
              <a:solidFill>
                <a:srgbClr val="B58F7F"/>
              </a:solidFill>
              <a:latin typeface="Netto offc"/>
              <a:ea typeface="Netto offc"/>
              <a:cs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6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b="1" kern="0" dirty="0">
                <a:solidFill>
                  <a:srgbClr val="414141"/>
                </a:solidFill>
                <a:latin typeface="+mj-lt"/>
                <a:sym typeface="Helvetica"/>
              </a:rPr>
              <a:t>O Canadá é melhor do G-7 em termos de qualidade de vida geral </a:t>
            </a:r>
            <a:endParaRPr lang="pt-BR" sz="1600" b="1" kern="0" dirty="0">
              <a:solidFill>
                <a:srgbClr val="4E4C47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600" b="1">
                <a:solidFill>
                  <a:srgbClr val="4E4C47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1600" b="1" kern="0" dirty="0">
              <a:solidFill>
                <a:srgbClr val="4E4C47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2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b="1" kern="0" dirty="0">
                <a:solidFill>
                  <a:srgbClr val="414141"/>
                </a:solidFill>
                <a:latin typeface="+mj-lt"/>
                <a:sym typeface="Helvetica"/>
              </a:rPr>
              <a:t>Índice </a:t>
            </a:r>
            <a:r>
              <a:rPr lang="x-none"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para uma</a:t>
            </a:r>
            <a:r>
              <a:rPr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 </a:t>
            </a:r>
            <a:r>
              <a:rPr sz="1200" b="1" kern="0" dirty="0">
                <a:solidFill>
                  <a:srgbClr val="414141"/>
                </a:solidFill>
                <a:latin typeface="+mj-lt"/>
                <a:sym typeface="Helvetica"/>
              </a:rPr>
              <a:t>Vida Melhor da OCDE (2015)</a:t>
            </a:r>
          </a:p>
        </p:txBody>
      </p:sp>
      <p:sp>
        <p:nvSpPr>
          <p:cNvPr id="287" name="Shape 287"/>
          <p:cNvSpPr>
            <a:spLocks noChangeArrowheads="1"/>
          </p:cNvSpPr>
          <p:nvPr/>
        </p:nvSpPr>
        <p:spPr bwMode="auto">
          <a:xfrm>
            <a:off x="6372225" y="3514725"/>
            <a:ext cx="2376488" cy="293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9EB0B2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r>
              <a:rPr lang="x-none" sz="2000" b="1" kern="0" dirty="0" smtClean="0">
                <a:solidFill>
                  <a:srgbClr val="9EB0B2"/>
                </a:solidFill>
                <a:latin typeface="Netto offc"/>
                <a:sym typeface="Netto offc"/>
              </a:rPr>
              <a:t>Tenha sucesso</a:t>
            </a:r>
            <a:endParaRPr sz="2000" b="1" kern="0" dirty="0">
              <a:solidFill>
                <a:srgbClr val="9EB0B2"/>
              </a:solidFill>
              <a:latin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9EB0B2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endParaRPr lang="pt-BR" sz="2000" b="1" kern="0" dirty="0">
              <a:solidFill>
                <a:srgbClr val="9EB0B2"/>
              </a:solidFill>
              <a:latin typeface="Netto offc"/>
              <a:ea typeface="Netto offc"/>
              <a:cs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6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b="1" kern="0" dirty="0">
                <a:solidFill>
                  <a:srgbClr val="414141"/>
                </a:solidFill>
                <a:latin typeface="+mj-lt"/>
                <a:sym typeface="Helvetica"/>
              </a:rPr>
              <a:t>O Canadá é o primeiro entre 16 países para emprego de ex-estudantes</a:t>
            </a:r>
            <a:endParaRPr lang="pt-BR" sz="1600" b="1" kern="0" dirty="0">
              <a:solidFill>
                <a:srgbClr val="414141"/>
              </a:solidFill>
              <a:latin typeface="Netto offic"/>
              <a:ea typeface="Netto offic"/>
              <a:cs typeface="Netto offic"/>
              <a:sym typeface="Netto offi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400" b="1">
                <a:solidFill>
                  <a:srgbClr val="414141"/>
                </a:solidFill>
                <a:latin typeface="Netto offic"/>
                <a:ea typeface="Netto offic"/>
                <a:cs typeface="Netto offic"/>
                <a:sym typeface="Netto offic"/>
              </a:defRPr>
            </a:pPr>
            <a:endParaRPr lang="pt-BR" sz="1400" b="1" kern="0" dirty="0">
              <a:solidFill>
                <a:srgbClr val="414141"/>
              </a:solidFill>
              <a:latin typeface="Netto offic"/>
              <a:ea typeface="Netto offic"/>
              <a:cs typeface="Netto offic"/>
              <a:sym typeface="Netto offi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2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b="1" kern="0" dirty="0">
                <a:solidFill>
                  <a:srgbClr val="414141"/>
                </a:solidFill>
                <a:latin typeface="+mj-lt"/>
                <a:sym typeface="Helvetica"/>
              </a:rPr>
              <a:t>- Relatório do HSBC sobre o custo da educação universitária internacional (2015</a:t>
            </a:r>
            <a:r>
              <a:rPr sz="1400" b="1" kern="0" dirty="0">
                <a:solidFill>
                  <a:srgbClr val="414141"/>
                </a:solidFill>
                <a:latin typeface="+mj-lt"/>
                <a:sym typeface="Helvetica"/>
              </a:rPr>
              <a:t>)</a:t>
            </a:r>
            <a:r>
              <a:rPr dirty="0" smtClean="0"/>
              <a:t> </a:t>
            </a:r>
          </a:p>
        </p:txBody>
      </p:sp>
      <p:sp>
        <p:nvSpPr>
          <p:cNvPr id="288" name="Shape 288"/>
          <p:cNvSpPr>
            <a:spLocks noChangeArrowheads="1"/>
          </p:cNvSpPr>
          <p:nvPr/>
        </p:nvSpPr>
        <p:spPr bwMode="auto">
          <a:xfrm>
            <a:off x="3492500" y="3514725"/>
            <a:ext cx="2374900" cy="305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869C82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r>
              <a:rPr sz="2000" b="1" kern="0" dirty="0" smtClean="0">
                <a:solidFill>
                  <a:srgbClr val="869C82"/>
                </a:solidFill>
                <a:latin typeface="Netto offc"/>
                <a:sym typeface="Netto offc"/>
              </a:rPr>
              <a:t>Aprend</a:t>
            </a:r>
            <a:r>
              <a:rPr lang="x-none" sz="2000" b="1" kern="0" dirty="0" smtClean="0">
                <a:solidFill>
                  <a:srgbClr val="869C82"/>
                </a:solidFill>
                <a:latin typeface="Netto offc"/>
                <a:sym typeface="Netto offc"/>
              </a:rPr>
              <a:t>a</a:t>
            </a:r>
            <a:r>
              <a:rPr sz="2000" b="1" kern="0" dirty="0" smtClean="0">
                <a:solidFill>
                  <a:srgbClr val="869C82"/>
                </a:solidFill>
                <a:latin typeface="Netto offc"/>
                <a:sym typeface="Netto offc"/>
              </a:rPr>
              <a:t> </a:t>
            </a:r>
            <a:endParaRPr sz="2000" b="1" kern="0" dirty="0">
              <a:solidFill>
                <a:srgbClr val="869C82"/>
              </a:solidFill>
              <a:latin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2000" b="1">
                <a:solidFill>
                  <a:srgbClr val="869C82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endParaRPr lang="pt-BR" sz="2000" b="1" kern="0" dirty="0">
              <a:solidFill>
                <a:srgbClr val="869C82"/>
              </a:solidFill>
              <a:latin typeface="Netto offc"/>
              <a:ea typeface="Netto offc"/>
              <a:cs typeface="Netto offc"/>
              <a:sym typeface="Netto off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6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b="1" kern="0" dirty="0">
                <a:solidFill>
                  <a:srgbClr val="414141"/>
                </a:solidFill>
                <a:latin typeface="+mj-lt"/>
                <a:sym typeface="Helvetica"/>
              </a:rPr>
              <a:t>O Canadá é o líder mundial em pesquisa em educação pós-secundária, superando a maioria dos países do G-7 em investimento geral em P&amp;D</a:t>
            </a:r>
            <a:endParaRPr lang="pt-BR" sz="1400" b="1" kern="0" dirty="0">
              <a:solidFill>
                <a:srgbClr val="4E4C47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400" b="1">
                <a:solidFill>
                  <a:srgbClr val="4E4C47"/>
                </a:solidFill>
                <a:latin typeface="Netto offic"/>
                <a:ea typeface="Netto offic"/>
                <a:cs typeface="Netto offic"/>
                <a:sym typeface="Netto offic"/>
              </a:defRPr>
            </a:pPr>
            <a:endParaRPr lang="pt-BR" sz="1400" b="1" kern="0" dirty="0">
              <a:solidFill>
                <a:srgbClr val="4E4C47"/>
              </a:solidFill>
              <a:latin typeface="Netto offic"/>
              <a:ea typeface="Netto offic"/>
              <a:cs typeface="Netto offic"/>
              <a:sym typeface="Netto offic"/>
            </a:endParaRPr>
          </a:p>
          <a:p>
            <a:pPr fontAlgn="auto" hangingPunct="0">
              <a:spcBef>
                <a:spcPts val="500"/>
              </a:spcBef>
              <a:spcAft>
                <a:spcPts val="0"/>
              </a:spcAft>
              <a:defRPr sz="1200" b="1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b="1" kern="0" dirty="0">
                <a:solidFill>
                  <a:srgbClr val="414141"/>
                </a:solidFill>
                <a:latin typeface="+mj-lt"/>
                <a:sym typeface="Helvetica"/>
              </a:rPr>
              <a:t>- </a:t>
            </a:r>
            <a:r>
              <a:rPr lang="pt-BR" sz="1200" b="1" kern="0" dirty="0" err="1" smtClean="0">
                <a:solidFill>
                  <a:srgbClr val="414141"/>
                </a:solidFill>
                <a:latin typeface="+mj-lt"/>
                <a:sym typeface="Helvetica"/>
              </a:rPr>
              <a:t>Education</a:t>
            </a:r>
            <a:r>
              <a:rPr lang="pt-BR"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 </a:t>
            </a:r>
            <a:r>
              <a:rPr lang="pt-BR" sz="1200" b="1" kern="0" dirty="0" err="1" smtClean="0">
                <a:solidFill>
                  <a:srgbClr val="414141"/>
                </a:solidFill>
                <a:latin typeface="+mj-lt"/>
                <a:sym typeface="Helvetica"/>
              </a:rPr>
              <a:t>at</a:t>
            </a:r>
            <a:r>
              <a:rPr lang="pt-BR"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 a </a:t>
            </a:r>
            <a:r>
              <a:rPr lang="pt-BR" sz="1200" b="1" kern="0" dirty="0" err="1" smtClean="0">
                <a:solidFill>
                  <a:srgbClr val="414141"/>
                </a:solidFill>
                <a:latin typeface="+mj-lt"/>
                <a:sym typeface="Helvetica"/>
              </a:rPr>
              <a:t>Glance</a:t>
            </a:r>
            <a:r>
              <a:rPr lang="pt-BR"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 </a:t>
            </a:r>
            <a:r>
              <a:rPr sz="1200" b="1" kern="0" dirty="0" smtClean="0">
                <a:solidFill>
                  <a:srgbClr val="414141"/>
                </a:solidFill>
                <a:latin typeface="+mj-lt"/>
                <a:sym typeface="Helvetica"/>
              </a:rPr>
              <a:t>da </a:t>
            </a:r>
            <a:r>
              <a:rPr sz="1200" b="1" kern="0" dirty="0">
                <a:solidFill>
                  <a:srgbClr val="414141"/>
                </a:solidFill>
                <a:latin typeface="+mj-lt"/>
                <a:sym typeface="Helvetica"/>
              </a:rPr>
              <a:t>OCDE (2015)</a:t>
            </a:r>
          </a:p>
        </p:txBody>
      </p:sp>
      <p:sp>
        <p:nvSpPr>
          <p:cNvPr id="23561" name="Shape 289"/>
          <p:cNvSpPr>
            <a:spLocks noChangeArrowheads="1"/>
          </p:cNvSpPr>
          <p:nvPr/>
        </p:nvSpPr>
        <p:spPr bwMode="auto">
          <a:xfrm>
            <a:off x="407988" y="584200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 dirty="0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Viva </a:t>
            </a:r>
            <a:r>
              <a:rPr lang="en-US" altLang="pt-BR" sz="3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– </a:t>
            </a:r>
            <a:r>
              <a:rPr lang="en-US" altLang="pt-BR" sz="3600" b="1" dirty="0" err="1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Aprenda</a:t>
            </a:r>
            <a:r>
              <a:rPr lang="en-US" altLang="pt-BR" sz="3600" b="1" dirty="0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 –</a:t>
            </a:r>
            <a:r>
              <a:rPr lang="en-US" altLang="pt-BR" sz="3600" b="1" dirty="0" err="1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Tenha</a:t>
            </a:r>
            <a:r>
              <a:rPr lang="en-US" altLang="pt-BR" sz="3600" b="1" dirty="0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sucesso</a:t>
            </a:r>
            <a:endParaRPr lang="en-US" altLang="pt-BR" sz="3600" b="1" dirty="0">
              <a:solidFill>
                <a:srgbClr val="FFFFFF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23562" name="Shape 290"/>
          <p:cNvSpPr>
            <a:spLocks noChangeShapeType="1"/>
          </p:cNvSpPr>
          <p:nvPr/>
        </p:nvSpPr>
        <p:spPr bwMode="auto">
          <a:xfrm flipH="1">
            <a:off x="3138488" y="3646488"/>
            <a:ext cx="0" cy="2578100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sp>
        <p:nvSpPr>
          <p:cNvPr id="23563" name="Shape 291"/>
          <p:cNvSpPr>
            <a:spLocks noChangeShapeType="1"/>
          </p:cNvSpPr>
          <p:nvPr/>
        </p:nvSpPr>
        <p:spPr bwMode="auto">
          <a:xfrm flipH="1">
            <a:off x="5903913" y="3646488"/>
            <a:ext cx="0" cy="2578100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472"/>
            <a:ext cx="9144000" cy="4476751"/>
          </a:xfrm>
          <a:prstGeom prst="rect">
            <a:avLst/>
          </a:prstGeom>
        </p:spPr>
      </p:pic>
      <p:sp>
        <p:nvSpPr>
          <p:cNvPr id="63489" name="Shape 690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3490" name="Shape 691"/>
          <p:cNvSpPr>
            <a:spLocks noChangeArrowheads="1"/>
          </p:cNvSpPr>
          <p:nvPr/>
        </p:nvSpPr>
        <p:spPr bwMode="auto">
          <a:xfrm>
            <a:off x="3357563" y="6537325"/>
            <a:ext cx="316896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TENHA SUCESSO NO CANADÁ </a:t>
            </a:r>
          </a:p>
        </p:txBody>
      </p:sp>
      <p:sp>
        <p:nvSpPr>
          <p:cNvPr id="63491" name="Shape 692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Comparando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direitos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trabalhistas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e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imigração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sp>
        <p:nvSpPr>
          <p:cNvPr id="694" name="Shape 694"/>
          <p:cNvSpPr>
            <a:spLocks noChangeArrowheads="1"/>
          </p:cNvSpPr>
          <p:nvPr/>
        </p:nvSpPr>
        <p:spPr bwMode="auto">
          <a:xfrm>
            <a:off x="128588" y="6048375"/>
            <a:ext cx="9383712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200" b="1" spc="-4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1100" kern="0" dirty="0"/>
              <a:t>O Canadá oferece caminhos claros para estudantes interessados em opções de trabalho e imigração durante e após seus estudos.</a:t>
            </a:r>
          </a:p>
        </p:txBody>
      </p:sp>
      <p:sp>
        <p:nvSpPr>
          <p:cNvPr id="695" name="Shape 695"/>
          <p:cNvSpPr>
            <a:spLocks noChangeArrowheads="1"/>
          </p:cNvSpPr>
          <p:nvPr/>
        </p:nvSpPr>
        <p:spPr bwMode="auto">
          <a:xfrm>
            <a:off x="204788" y="6275388"/>
            <a:ext cx="9066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000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Fonte</a:t>
            </a:r>
            <a:r>
              <a:rPr lang="en-US" altLang="pt-BR" sz="10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: ICG.  6</a:t>
            </a:r>
            <a:r>
              <a:rPr lang="en-US" altLang="pt-BR" sz="1000" baseline="300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th</a:t>
            </a:r>
            <a:r>
              <a:rPr lang="en-US" altLang="pt-BR" sz="10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Canada Strategy Session – 1º de </a:t>
            </a:r>
            <a:r>
              <a:rPr lang="en-US" altLang="pt-BR" sz="1000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junho</a:t>
            </a:r>
            <a:r>
              <a:rPr lang="en-US" altLang="pt-BR" sz="10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000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de 2016 </a:t>
            </a:r>
            <a:r>
              <a:rPr lang="en-US" altLang="pt-BR" sz="1000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ICG © 2016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699"/>
          <p:cNvSpPr>
            <a:spLocks noChangeArrowheads="1"/>
          </p:cNvSpPr>
          <p:nvPr/>
        </p:nvSpPr>
        <p:spPr bwMode="auto">
          <a:xfrm>
            <a:off x="0" y="13406438"/>
            <a:ext cx="89757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549" tIns="45549" rIns="45549" bIns="45549">
            <a:spAutoFit/>
          </a:bodyPr>
          <a:lstStyle>
            <a:lvl1pPr defTabSz="90963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defTabSz="90963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defTabSz="90963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defTabSz="90963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defTabSz="909638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1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Fonte: Mercer, 2014 Cost of Living Rankings</a:t>
            </a:r>
          </a:p>
        </p:txBody>
      </p:sp>
      <p:pic>
        <p:nvPicPr>
          <p:cNvPr id="64514" name="image81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b="12149"/>
          <a:stretch>
            <a:fillRect/>
          </a:stretch>
        </p:blipFill>
        <p:spPr>
          <a:xfrm>
            <a:off x="350838" y="1801813"/>
            <a:ext cx="8324850" cy="4711700"/>
          </a:xfrm>
        </p:spPr>
      </p:pic>
      <p:sp>
        <p:nvSpPr>
          <p:cNvPr id="701" name="Shape 701"/>
          <p:cNvSpPr>
            <a:spLocks noChangeArrowheads="1"/>
          </p:cNvSpPr>
          <p:nvPr/>
        </p:nvSpPr>
        <p:spPr bwMode="auto">
          <a:xfrm>
            <a:off x="198438" y="6129338"/>
            <a:ext cx="8742362" cy="26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As </a:t>
            </a:r>
            <a:r>
              <a:rPr lang="en-US" altLang="pt-BR" sz="1100" b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maiores</a:t>
            </a:r>
            <a:r>
              <a:rPr lang="en-US" altLang="pt-BR" sz="1100" b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ja-JP" altLang="en-US" sz="1100" b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</a:t>
            </a:r>
            <a:r>
              <a:rPr lang="en-US" altLang="ja-JP" sz="1100" b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mais</a:t>
            </a:r>
            <a:r>
              <a:rPr lang="en-US" altLang="pt-BR" sz="1100" b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caras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cidades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são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relativamente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mais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acessíveis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em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custos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que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outras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cidades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1100" b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mundo</a:t>
            </a:r>
            <a:r>
              <a:rPr lang="en-US" altLang="pt-BR" sz="1100" b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. </a:t>
            </a:r>
          </a:p>
        </p:txBody>
      </p:sp>
      <p:sp>
        <p:nvSpPr>
          <p:cNvPr id="64516" name="Shape 702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Comparando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custos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de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vida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en-US" altLang="pt-BR" sz="2000" dirty="0" smtClean="0">
                <a:latin typeface="Netto offc" charset="0"/>
                <a:sym typeface="Netto offc" charset="0"/>
              </a:rPr>
              <a:t>O Ranking do </a:t>
            </a:r>
            <a:r>
              <a:rPr lang="en-US" altLang="pt-BR" sz="2000" dirty="0" err="1" smtClean="0">
                <a:latin typeface="Netto offc" charset="0"/>
                <a:sym typeface="Netto offc" charset="0"/>
              </a:rPr>
              <a:t>Custo</a:t>
            </a:r>
            <a:r>
              <a:rPr lang="en-US" altLang="pt-BR" sz="2000" dirty="0" smtClean="0">
                <a:latin typeface="Netto offc" charset="0"/>
                <a:sym typeface="Netto offc" charset="0"/>
              </a:rPr>
              <a:t> de Vida 2016 </a:t>
            </a:r>
            <a:r>
              <a:rPr lang="en-US" altLang="pt-BR" sz="2000" dirty="0" err="1" smtClean="0">
                <a:latin typeface="Netto offc" charset="0"/>
                <a:sym typeface="Netto offc" charset="0"/>
              </a:rPr>
              <a:t>compara</a:t>
            </a:r>
            <a:r>
              <a:rPr lang="en-US" altLang="pt-BR" sz="2000" dirty="0" smtClean="0">
                <a:latin typeface="Netto offc" charset="0"/>
                <a:sym typeface="Netto offc" charset="0"/>
              </a:rPr>
              <a:t> as </a:t>
            </a:r>
            <a:r>
              <a:rPr lang="en-US" altLang="pt-BR" sz="2000" dirty="0" err="1" smtClean="0">
                <a:latin typeface="Netto offc" charset="0"/>
                <a:sym typeface="Netto offc" charset="0"/>
              </a:rPr>
              <a:t>principais</a:t>
            </a:r>
            <a:r>
              <a:rPr lang="en-US" altLang="pt-BR" sz="2000" dirty="0" smtClean="0">
                <a:latin typeface="Netto offc" charset="0"/>
                <a:sym typeface="Netto offc" charset="0"/>
              </a:rPr>
              <a:t/>
            </a:r>
            <a:br>
              <a:rPr lang="en-US" altLang="pt-BR" sz="2000" dirty="0" smtClean="0">
                <a:latin typeface="Netto offc" charset="0"/>
                <a:sym typeface="Netto offc" charset="0"/>
              </a:rPr>
            </a:br>
            <a:r>
              <a:rPr lang="en-US" altLang="pt-BR" sz="2000" dirty="0" err="1" smtClean="0">
                <a:latin typeface="Netto offc" charset="0"/>
                <a:sym typeface="Netto offc" charset="0"/>
              </a:rPr>
              <a:t>cidades</a:t>
            </a:r>
            <a:r>
              <a:rPr lang="en-US" altLang="pt-BR" sz="2000" dirty="0" smtClean="0">
                <a:latin typeface="Netto offc" charset="0"/>
                <a:sym typeface="Netto offc" charset="0"/>
              </a:rPr>
              <a:t> do </a:t>
            </a:r>
            <a:r>
              <a:rPr lang="en-US" altLang="pt-BR" sz="2000" dirty="0" err="1" smtClean="0">
                <a:latin typeface="Netto offc" charset="0"/>
                <a:sym typeface="Netto offc" charset="0"/>
              </a:rPr>
              <a:t>mundo</a:t>
            </a:r>
            <a:r>
              <a:rPr lang="en-US" altLang="pt-BR" sz="2000" dirty="0" smtClean="0">
                <a:latin typeface="Netto offc" charset="0"/>
                <a:sym typeface="Netto offc" charset="0"/>
              </a:rPr>
              <a:t>   </a:t>
            </a:r>
          </a:p>
        </p:txBody>
      </p:sp>
      <p:sp>
        <p:nvSpPr>
          <p:cNvPr id="64517" name="Shape 703"/>
          <p:cNvSpPr>
            <a:spLocks noChangeArrowheads="1"/>
          </p:cNvSpPr>
          <p:nvPr/>
        </p:nvSpPr>
        <p:spPr bwMode="auto">
          <a:xfrm>
            <a:off x="3357563" y="6537325"/>
            <a:ext cx="391191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TENHA SUCESSO NO CANADÁ </a:t>
            </a:r>
          </a:p>
        </p:txBody>
      </p:sp>
      <p:pic>
        <p:nvPicPr>
          <p:cNvPr id="64518" name="image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258763"/>
            <a:ext cx="105251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716"/>
          <p:cNvSpPr>
            <a:spLocks noChangeArrowheads="1"/>
          </p:cNvSpPr>
          <p:nvPr/>
        </p:nvSpPr>
        <p:spPr bwMode="auto">
          <a:xfrm>
            <a:off x="0" y="0"/>
            <a:ext cx="1547813" cy="6838950"/>
          </a:xfrm>
          <a:prstGeom prst="rect">
            <a:avLst/>
          </a:prstGeom>
          <a:solidFill>
            <a:srgbClr val="C4BC8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C4BC8E"/>
              </a:solidFill>
            </a:endParaRPr>
          </a:p>
        </p:txBody>
      </p:sp>
      <p:pic>
        <p:nvPicPr>
          <p:cNvPr id="66562" name="image8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8891588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6563" name="Shape 718"/>
          <p:cNvSpPr>
            <a:spLocks noChangeArrowheads="1"/>
          </p:cNvSpPr>
          <p:nvPr/>
        </p:nvSpPr>
        <p:spPr bwMode="auto">
          <a:xfrm>
            <a:off x="2103438" y="466725"/>
            <a:ext cx="82296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/>
          <a:lstStyle>
            <a:lvl1pPr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defTabSz="7493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defTabSz="749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4400" b="1" dirty="0" err="1">
                <a:solidFill>
                  <a:srgbClr val="414141"/>
                </a:solidFill>
                <a:latin typeface="Netto offc" charset="0"/>
                <a:sym typeface="Netto offc" charset="0"/>
              </a:rPr>
              <a:t>Informações</a:t>
            </a:r>
            <a:r>
              <a:rPr lang="en-US" altLang="pt-BR" sz="4400" b="1" dirty="0">
                <a:solidFill>
                  <a:srgbClr val="414141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44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/>
            </a:r>
            <a:br>
              <a:rPr lang="en-US" altLang="pt-BR" sz="44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</a:br>
            <a:r>
              <a:rPr lang="en-US" altLang="pt-BR" sz="4400" b="1" dirty="0" err="1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práticas</a:t>
            </a:r>
            <a:r>
              <a:rPr lang="en-US" altLang="pt-BR" sz="4400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 </a:t>
            </a:r>
            <a:endParaRPr lang="en-US" altLang="pt-BR" sz="4400" b="1" dirty="0">
              <a:solidFill>
                <a:srgbClr val="414141"/>
              </a:solidFill>
              <a:latin typeface="Netto offc" charset="0"/>
              <a:sym typeface="Netto offc" charset="0"/>
            </a:endParaRPr>
          </a:p>
        </p:txBody>
      </p:sp>
      <p:pic>
        <p:nvPicPr>
          <p:cNvPr id="66564" name="image8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31813"/>
            <a:ext cx="104775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 smtClean="0"/>
              <a:t>Por onde começar?</a:t>
            </a:r>
            <a:r>
              <a:rPr dirty="0"/>
              <a:t/>
            </a:r>
            <a:br>
              <a:rPr dirty="0"/>
            </a:br>
            <a:r>
              <a:rPr dirty="0" smtClean="0"/>
              <a:t>Visite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educanada.ca</a:t>
            </a:r>
          </a:p>
        </p:txBody>
      </p:sp>
      <p:sp>
        <p:nvSpPr>
          <p:cNvPr id="67586" name="Shape 722"/>
          <p:cNvSpPr>
            <a:spLocks noChangeShapeType="1"/>
          </p:cNvSpPr>
          <p:nvPr/>
        </p:nvSpPr>
        <p:spPr bwMode="auto">
          <a:xfrm flipH="1">
            <a:off x="3073400" y="4189413"/>
            <a:ext cx="0" cy="1409700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sp>
        <p:nvSpPr>
          <p:cNvPr id="67587" name="Shape 723"/>
          <p:cNvSpPr>
            <a:spLocks noChangeShapeType="1"/>
          </p:cNvSpPr>
          <p:nvPr/>
        </p:nvSpPr>
        <p:spPr bwMode="auto">
          <a:xfrm>
            <a:off x="6016625" y="4189413"/>
            <a:ext cx="0" cy="1409700"/>
          </a:xfrm>
          <a:prstGeom prst="line">
            <a:avLst/>
          </a:prstGeom>
          <a:noFill/>
          <a:ln w="9525">
            <a:solidFill>
              <a:srgbClr val="4E4C47"/>
            </a:solidFill>
            <a:round/>
            <a:headEnd/>
            <a:tailEnd/>
          </a:ln>
        </p:spPr>
        <p:txBody>
          <a:bodyPr lIns="45718" tIns="45718" rIns="45718" bIns="45718"/>
          <a:lstStyle/>
          <a:p>
            <a:endParaRPr lang="pt-BR"/>
          </a:p>
        </p:txBody>
      </p:sp>
      <p:pic>
        <p:nvPicPr>
          <p:cNvPr id="67588" name="image8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168525"/>
            <a:ext cx="13858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7589" name="image8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195513"/>
            <a:ext cx="1477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7590" name="image8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195513"/>
            <a:ext cx="133191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7591" name="Shape 727"/>
          <p:cNvSpPr>
            <a:spLocks noChangeArrowheads="1"/>
          </p:cNvSpPr>
          <p:nvPr/>
        </p:nvSpPr>
        <p:spPr bwMode="auto">
          <a:xfrm>
            <a:off x="342900" y="4189413"/>
            <a:ext cx="2573338" cy="17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dirty="0" err="1">
                <a:solidFill>
                  <a:srgbClr val="414141"/>
                </a:solidFill>
              </a:rPr>
              <a:t>Encontre</a:t>
            </a:r>
            <a:r>
              <a:rPr lang="en-US" altLang="pt-BR" sz="1600" b="1" dirty="0">
                <a:solidFill>
                  <a:srgbClr val="414141"/>
                </a:solidFill>
              </a:rPr>
              <a:t> um </a:t>
            </a:r>
            <a:r>
              <a:rPr lang="en-US" altLang="pt-BR" sz="1600" b="1" dirty="0" err="1">
                <a:solidFill>
                  <a:srgbClr val="414141"/>
                </a:solidFill>
              </a:rPr>
              <a:t>curso</a:t>
            </a:r>
            <a:r>
              <a:rPr lang="en-US" altLang="pt-BR" sz="1600" b="1" dirty="0">
                <a:solidFill>
                  <a:srgbClr val="414141"/>
                </a:solidFill>
              </a:rPr>
              <a:t> </a:t>
            </a:r>
            <a:r>
              <a:rPr lang="en-US" altLang="pt-BR" sz="1600" b="1" dirty="0" smtClean="0">
                <a:solidFill>
                  <a:srgbClr val="414141"/>
                </a:solidFill>
              </a:rPr>
              <a:t>de </a:t>
            </a:r>
            <a:r>
              <a:rPr lang="en-US" altLang="pt-BR" sz="1600" b="1" dirty="0" err="1" smtClean="0">
                <a:solidFill>
                  <a:srgbClr val="414141"/>
                </a:solidFill>
              </a:rPr>
              <a:t>universidade</a:t>
            </a:r>
            <a:r>
              <a:rPr lang="en-US" altLang="pt-BR" sz="1600" b="1" dirty="0" smtClean="0">
                <a:solidFill>
                  <a:srgbClr val="414141"/>
                </a:solidFill>
              </a:rPr>
              <a:t> (university) </a:t>
            </a:r>
            <a:r>
              <a:rPr lang="en-US" altLang="pt-BR" sz="1600" b="1" dirty="0" err="1">
                <a:solidFill>
                  <a:srgbClr val="414141"/>
                </a:solidFill>
              </a:rPr>
              <a:t>ou</a:t>
            </a:r>
            <a:r>
              <a:rPr lang="en-US" altLang="pt-BR" sz="1600" b="1" dirty="0">
                <a:solidFill>
                  <a:srgbClr val="414141"/>
                </a:solidFill>
              </a:rPr>
              <a:t> </a:t>
            </a:r>
            <a:r>
              <a:rPr lang="en-US" altLang="pt-BR" sz="1600" b="1" dirty="0" err="1" smtClean="0">
                <a:solidFill>
                  <a:srgbClr val="414141"/>
                </a:solidFill>
              </a:rPr>
              <a:t>faculdade</a:t>
            </a:r>
            <a:r>
              <a:rPr lang="en-US" altLang="pt-BR" sz="1600" b="1" dirty="0" smtClean="0">
                <a:solidFill>
                  <a:srgbClr val="414141"/>
                </a:solidFill>
              </a:rPr>
              <a:t> </a:t>
            </a:r>
            <a:r>
              <a:rPr lang="en-US" altLang="pt-BR" sz="1600" b="1" dirty="0" err="1">
                <a:solidFill>
                  <a:srgbClr val="414141"/>
                </a:solidFill>
              </a:rPr>
              <a:t>técnica</a:t>
            </a:r>
            <a:r>
              <a:rPr lang="en-US" altLang="pt-BR" sz="1600" b="1" dirty="0">
                <a:solidFill>
                  <a:srgbClr val="414141"/>
                </a:solidFill>
              </a:rPr>
              <a:t> (college):</a:t>
            </a:r>
            <a:r>
              <a:rPr dirty="0"/>
              <a:t/>
            </a:r>
            <a:br>
              <a:rPr dirty="0"/>
            </a:br>
            <a:r>
              <a:rPr lang="en-US" altLang="pt-BR" sz="1400" dirty="0" err="1" smtClean="0">
                <a:solidFill>
                  <a:srgbClr val="414141"/>
                </a:solidFill>
              </a:rPr>
              <a:t>pesquise</a:t>
            </a:r>
            <a:r>
              <a:rPr lang="en-US" altLang="pt-BR" sz="1400" dirty="0" smtClean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por</a:t>
            </a:r>
            <a:r>
              <a:rPr lang="en-US" altLang="pt-BR" sz="1400" dirty="0">
                <a:solidFill>
                  <a:srgbClr val="414141"/>
                </a:solidFill>
              </a:rPr>
              <a:t> campo de </a:t>
            </a:r>
            <a:r>
              <a:rPr lang="en-US" altLang="pt-BR" sz="1400" dirty="0" err="1">
                <a:solidFill>
                  <a:srgbClr val="414141"/>
                </a:solidFill>
              </a:rPr>
              <a:t>estudo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idioma</a:t>
            </a:r>
            <a:r>
              <a:rPr lang="en-US" altLang="pt-BR" sz="1400" dirty="0">
                <a:solidFill>
                  <a:srgbClr val="414141"/>
                </a:solidFill>
              </a:rPr>
              <a:t> de </a:t>
            </a:r>
            <a:r>
              <a:rPr lang="en-US" altLang="pt-BR" sz="1400" dirty="0" err="1">
                <a:solidFill>
                  <a:srgbClr val="414141"/>
                </a:solidFill>
              </a:rPr>
              <a:t>estudo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nível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ou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localização</a:t>
            </a:r>
            <a:r>
              <a:rPr lang="en-US" altLang="pt-BR" sz="1400" dirty="0">
                <a:solidFill>
                  <a:srgbClr val="414141"/>
                </a:solidFill>
              </a:rPr>
              <a:t> do </a:t>
            </a:r>
            <a:r>
              <a:rPr lang="en-US" altLang="pt-BR" sz="1400" dirty="0" err="1">
                <a:solidFill>
                  <a:srgbClr val="414141"/>
                </a:solidFill>
              </a:rPr>
              <a:t>programa</a:t>
            </a:r>
            <a:r>
              <a:rPr lang="en-US" altLang="pt-BR" sz="1400" dirty="0">
                <a:solidFill>
                  <a:srgbClr val="414141"/>
                </a:solidFill>
              </a:rPr>
              <a:t>   </a:t>
            </a:r>
          </a:p>
        </p:txBody>
      </p:sp>
      <p:sp>
        <p:nvSpPr>
          <p:cNvPr id="67592" name="Shape 728"/>
          <p:cNvSpPr>
            <a:spLocks noChangeArrowheads="1"/>
          </p:cNvSpPr>
          <p:nvPr/>
        </p:nvSpPr>
        <p:spPr bwMode="auto">
          <a:xfrm>
            <a:off x="3419475" y="4189413"/>
            <a:ext cx="2305050" cy="18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dirty="0" err="1">
                <a:solidFill>
                  <a:srgbClr val="414141"/>
                </a:solidFill>
              </a:rPr>
              <a:t>Descubra</a:t>
            </a:r>
            <a:r>
              <a:rPr lang="en-US" altLang="pt-BR" sz="1600" b="1" dirty="0">
                <a:solidFill>
                  <a:srgbClr val="414141"/>
                </a:solidFill>
              </a:rPr>
              <a:t> </a:t>
            </a:r>
            <a:r>
              <a:rPr lang="en-US" altLang="pt-BR" sz="1600" b="1" dirty="0" err="1">
                <a:solidFill>
                  <a:srgbClr val="414141"/>
                </a:solidFill>
              </a:rPr>
              <a:t>quanto</a:t>
            </a:r>
            <a:r>
              <a:rPr lang="en-US" altLang="pt-BR" sz="1600" b="1" dirty="0">
                <a:solidFill>
                  <a:srgbClr val="414141"/>
                </a:solidFill>
              </a:rPr>
              <a:t> </a:t>
            </a:r>
            <a:r>
              <a:rPr lang="en-US" altLang="pt-BR" sz="1600" b="1" dirty="0" err="1">
                <a:solidFill>
                  <a:srgbClr val="414141"/>
                </a:solidFill>
              </a:rPr>
              <a:t>custa</a:t>
            </a:r>
            <a:r>
              <a:rPr lang="en-US" altLang="pt-BR" sz="1600" b="1" dirty="0">
                <a:solidFill>
                  <a:srgbClr val="414141"/>
                </a:solidFill>
              </a:rPr>
              <a:t> o </a:t>
            </a:r>
            <a:r>
              <a:rPr lang="en-US" altLang="pt-BR" sz="1600" b="1" dirty="0" err="1">
                <a:solidFill>
                  <a:srgbClr val="414141"/>
                </a:solidFill>
              </a:rPr>
              <a:t>curso</a:t>
            </a:r>
            <a:r>
              <a:rPr lang="en-US" altLang="pt-BR" sz="1600" b="1" dirty="0">
                <a:solidFill>
                  <a:srgbClr val="414141"/>
                </a:solidFill>
              </a:rPr>
              <a:t>:</a:t>
            </a:r>
            <a:r>
              <a:rPr dirty="0"/>
              <a:t/>
            </a:r>
            <a:br>
              <a:rPr dirty="0"/>
            </a:br>
            <a:r>
              <a:rPr lang="en-US" altLang="pt-BR" sz="1400" dirty="0" err="1" smtClean="0">
                <a:solidFill>
                  <a:srgbClr val="414141"/>
                </a:solidFill>
              </a:rPr>
              <a:t>essa</a:t>
            </a:r>
            <a:r>
              <a:rPr lang="en-US" altLang="pt-BR" sz="1400" dirty="0" smtClean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estimativa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inclui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smtClean="0">
                <a:solidFill>
                  <a:srgbClr val="414141"/>
                </a:solidFill>
              </a:rPr>
              <a:t>o valor 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anual</a:t>
            </a:r>
            <a:r>
              <a:rPr lang="en-US" altLang="pt-BR" sz="1400" dirty="0" smtClean="0">
                <a:solidFill>
                  <a:srgbClr val="414141"/>
                </a:solidFill>
              </a:rPr>
              <a:t> (tuition)/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taxas</a:t>
            </a:r>
            <a:r>
              <a:rPr lang="en-US" altLang="pt-BR" sz="1400" dirty="0" smtClean="0">
                <a:solidFill>
                  <a:srgbClr val="414141"/>
                </a:solidFill>
              </a:rPr>
              <a:t> do </a:t>
            </a:r>
            <a:r>
              <a:rPr lang="en-US" altLang="pt-BR" sz="1400" dirty="0" err="1" smtClean="0">
                <a:solidFill>
                  <a:srgbClr val="414141"/>
                </a:solidFill>
              </a:rPr>
              <a:t>curso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livros</a:t>
            </a:r>
            <a:r>
              <a:rPr lang="en-US" altLang="pt-BR" sz="1400" dirty="0">
                <a:solidFill>
                  <a:srgbClr val="414141"/>
                </a:solidFill>
              </a:rPr>
              <a:t>/</a:t>
            </a:r>
            <a:r>
              <a:rPr lang="en-US" altLang="pt-BR" sz="1400" dirty="0" err="1">
                <a:solidFill>
                  <a:srgbClr val="414141"/>
                </a:solidFill>
              </a:rPr>
              <a:t>materiais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alimentos</a:t>
            </a:r>
            <a:r>
              <a:rPr lang="en-US" altLang="pt-BR" sz="1400" dirty="0">
                <a:solidFill>
                  <a:srgbClr val="414141"/>
                </a:solidFill>
              </a:rPr>
              <a:t>, </a:t>
            </a:r>
            <a:r>
              <a:rPr lang="en-US" altLang="pt-BR" sz="1400" dirty="0" err="1">
                <a:solidFill>
                  <a:srgbClr val="414141"/>
                </a:solidFill>
              </a:rPr>
              <a:t>transporte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público</a:t>
            </a:r>
            <a:r>
              <a:rPr lang="en-US" altLang="pt-BR" sz="1400" dirty="0">
                <a:solidFill>
                  <a:srgbClr val="414141"/>
                </a:solidFill>
              </a:rPr>
              <a:t> local e </a:t>
            </a:r>
            <a:r>
              <a:rPr lang="en-US" altLang="pt-BR" sz="1400" dirty="0" err="1">
                <a:solidFill>
                  <a:srgbClr val="414141"/>
                </a:solidFill>
              </a:rPr>
              <a:t>custos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  <a:r>
              <a:rPr lang="en-US" altLang="pt-BR" sz="1400" dirty="0" err="1">
                <a:solidFill>
                  <a:srgbClr val="414141"/>
                </a:solidFill>
              </a:rPr>
              <a:t>variados</a:t>
            </a:r>
            <a:r>
              <a:rPr lang="en-US" altLang="pt-BR" sz="1400" dirty="0">
                <a:solidFill>
                  <a:srgbClr val="414141"/>
                </a:solidFill>
              </a:rPr>
              <a:t> </a:t>
            </a:r>
          </a:p>
        </p:txBody>
      </p:sp>
      <p:sp>
        <p:nvSpPr>
          <p:cNvPr id="67593" name="Shape 729"/>
          <p:cNvSpPr>
            <a:spLocks noChangeArrowheads="1"/>
          </p:cNvSpPr>
          <p:nvPr/>
        </p:nvSpPr>
        <p:spPr bwMode="auto">
          <a:xfrm>
            <a:off x="6372225" y="4189413"/>
            <a:ext cx="23034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>
                <a:solidFill>
                  <a:srgbClr val="414141"/>
                </a:solidFill>
              </a:rPr>
              <a:t>Identifique seus requisitos de ingresso como um estudante estrangeiro</a:t>
            </a:r>
            <a:r>
              <a:t/>
            </a:r>
            <a:br/>
            <a:endParaRPr lang="pt-BR" altLang="pt-BR" sz="1600" b="1">
              <a:solidFill>
                <a:srgbClr val="414141"/>
              </a:solidFill>
            </a:endParaRPr>
          </a:p>
        </p:txBody>
      </p:sp>
      <p:sp>
        <p:nvSpPr>
          <p:cNvPr id="67594" name="Shape 730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734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pt-BR" altLang="pt-BR" dirty="0" smtClean="0">
                <a:latin typeface="Netto offc" charset="0"/>
                <a:sym typeface="Netto offc" charset="0"/>
              </a:rPr>
              <a:t>Permissão de estudo</a:t>
            </a:r>
          </a:p>
        </p:txBody>
      </p:sp>
      <p:pic>
        <p:nvPicPr>
          <p:cNvPr id="68610" name="image88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r="19717"/>
          <a:stretch>
            <a:fillRect/>
          </a:stretch>
        </p:blipFill>
        <p:spPr>
          <a:xfrm>
            <a:off x="5405438" y="1798638"/>
            <a:ext cx="3738562" cy="4754562"/>
          </a:xfrm>
        </p:spPr>
      </p:pic>
      <p:pic>
        <p:nvPicPr>
          <p:cNvPr id="68611" name="image8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8612" name="Shape 737"/>
          <p:cNvSpPr>
            <a:spLocks noGrp="1"/>
          </p:cNvSpPr>
          <p:nvPr>
            <p:ph type="body" sz="half" idx="1"/>
          </p:nvPr>
        </p:nvSpPr>
        <p:spPr>
          <a:xfrm>
            <a:off x="446088" y="1981200"/>
            <a:ext cx="4808537" cy="4572000"/>
          </a:xfrm>
        </p:spPr>
        <p:txBody>
          <a:bodyPr/>
          <a:lstStyle/>
          <a:p>
            <a:pPr marL="179388" indent="-179388" eaLnBrk="1" hangingPunct="1">
              <a:lnSpc>
                <a:spcPct val="98000"/>
              </a:lnSpc>
            </a:pPr>
            <a:r>
              <a:rPr lang="pt-BR" altLang="pt-BR" sz="1400" dirty="0" smtClean="0">
                <a:sym typeface="Helvetica" panose="020B0604020202020204" pitchFamily="34" charset="0"/>
              </a:rPr>
              <a:t>Você precisa de uma permissão de estudo no Canadá para seis meses ou mais</a:t>
            </a:r>
          </a:p>
          <a:p>
            <a:pPr marL="179388" indent="-179388" eaLnBrk="1" hangingPunct="1">
              <a:lnSpc>
                <a:spcPct val="98000"/>
              </a:lnSpc>
            </a:pPr>
            <a:r>
              <a:rPr lang="pt-BR" altLang="pt-BR" sz="1400" dirty="0" smtClean="0">
                <a:solidFill>
                  <a:srgbClr val="FF0000"/>
                </a:solidFill>
                <a:sym typeface="Helvetica" panose="020B0604020202020204" pitchFamily="34" charset="0"/>
              </a:rPr>
              <a:t>Você precisa dos seguintes documentos para fazer a solicitação: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>
                <a:solidFill>
                  <a:srgbClr val="FF0000"/>
                </a:solidFill>
              </a:rPr>
              <a:t>Prova de aceitação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>
                <a:solidFill>
                  <a:srgbClr val="FF0000"/>
                </a:solidFill>
              </a:rPr>
              <a:t>Passaporte válido 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>
                <a:solidFill>
                  <a:srgbClr val="FF0000"/>
                </a:solidFill>
              </a:rPr>
              <a:t>Prova de apoio financeiro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>
                <a:solidFill>
                  <a:srgbClr val="FF0000"/>
                </a:solidFill>
              </a:rPr>
              <a:t>Carta de explicação</a:t>
            </a:r>
          </a:p>
          <a:p>
            <a:pPr marL="179388" indent="-179388" eaLnBrk="1" hangingPunct="1">
              <a:lnSpc>
                <a:spcPct val="98000"/>
              </a:lnSpc>
            </a:pPr>
            <a:r>
              <a:rPr lang="pt-BR" altLang="pt-BR" sz="1400" dirty="0" smtClean="0">
                <a:sym typeface="Helvetica" panose="020B0604020202020204" pitchFamily="34" charset="0"/>
              </a:rPr>
              <a:t>Há duas formas de solicitar: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/>
              <a:t>Online</a:t>
            </a:r>
          </a:p>
          <a:p>
            <a:pPr marL="636588" lvl="1" indent="-179388" eaLnBrk="1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pt-BR" altLang="pt-BR" sz="1400" dirty="0" smtClean="0"/>
              <a:t>Por escrito (papel)</a:t>
            </a:r>
          </a:p>
          <a:p>
            <a:pPr marL="179388" indent="-179388" eaLnBrk="1" hangingPunct="1">
              <a:lnSpc>
                <a:spcPct val="98000"/>
              </a:lnSpc>
            </a:pPr>
            <a:r>
              <a:rPr lang="pt-BR" altLang="pt-BR" sz="1400" dirty="0" smtClean="0">
                <a:sym typeface="Helvetica" panose="020B0604020202020204" pitchFamily="34" charset="0"/>
              </a:rPr>
              <a:t>Para mais informações sobre elegibilidade, processo de solicitação e como preparar sua chegada ao Canadá, visite o site de Imigração</a:t>
            </a:r>
            <a:r>
              <a:rPr lang="pt-BR" altLang="ja-JP" sz="1400" dirty="0" smtClean="0">
                <a:sym typeface="Helvetica" panose="020B0604020202020204" pitchFamily="34" charset="0"/>
              </a:rPr>
              <a:t>, </a:t>
            </a:r>
            <a:r>
              <a:rPr lang="pt-BR" altLang="pt-BR" sz="1400" dirty="0" smtClean="0">
                <a:sym typeface="Helvetica" panose="020B0604020202020204" pitchFamily="34" charset="0"/>
              </a:rPr>
              <a:t>Refugiados e Cidadania do Governo do Canadá: </a:t>
            </a:r>
            <a:r>
              <a:rPr lang="pt-BR" altLang="pt-BR" sz="1400" b="1" dirty="0" smtClean="0">
                <a:solidFill>
                  <a:srgbClr val="FF0000"/>
                </a:solidFill>
                <a:sym typeface="Helvetica" panose="020B0604020202020204" pitchFamily="34" charset="0"/>
              </a:rPr>
              <a:t>www.cic.gc.ca</a:t>
            </a:r>
            <a:r>
              <a:rPr lang="pt-BR" sz="1400" dirty="0" smtClean="0"/>
              <a:t> </a:t>
            </a:r>
            <a:br>
              <a:rPr lang="pt-BR" sz="1400" dirty="0" smtClean="0"/>
            </a:br>
            <a:r>
              <a:rPr lang="pt-BR" altLang="pt-BR" sz="1400" dirty="0" smtClean="0">
                <a:sym typeface="Helvetica" panose="020B0604020202020204" pitchFamily="34" charset="0"/>
              </a:rPr>
              <a:t>(na seção "</a:t>
            </a:r>
            <a:r>
              <a:rPr lang="pt-BR" altLang="pt-BR" sz="1400" dirty="0" err="1" smtClean="0">
                <a:sym typeface="Helvetica" panose="020B0604020202020204" pitchFamily="34" charset="0"/>
              </a:rPr>
              <a:t>Study</a:t>
            </a:r>
            <a:r>
              <a:rPr lang="pt-BR" altLang="pt-BR" sz="1400" dirty="0" smtClean="0">
                <a:sym typeface="Helvetica" panose="020B0604020202020204" pitchFamily="34" charset="0"/>
              </a:rPr>
              <a:t>")</a:t>
            </a:r>
          </a:p>
        </p:txBody>
      </p:sp>
      <p:sp>
        <p:nvSpPr>
          <p:cNvPr id="68613" name="Shape 738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74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69634" name="Shape 743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Taxas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anuais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integrais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médias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br>
              <a:rPr lang="en-US" altLang="pt-BR" dirty="0" smtClean="0">
                <a:latin typeface="Netto offc" charset="0"/>
                <a:sym typeface="Netto offc" charset="0"/>
              </a:rPr>
            </a:br>
            <a:r>
              <a:rPr lang="en-US" altLang="pt-BR" dirty="0" err="1" smtClean="0">
                <a:latin typeface="Netto offc" charset="0"/>
                <a:sym typeface="Netto offc" charset="0"/>
              </a:rPr>
              <a:t>para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estudar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no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Canadá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sp>
        <p:nvSpPr>
          <p:cNvPr id="69635" name="Shape 744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sp>
        <p:nvSpPr>
          <p:cNvPr id="69641" name="Shape 750"/>
          <p:cNvSpPr>
            <a:spLocks noChangeArrowheads="1"/>
          </p:cNvSpPr>
          <p:nvPr/>
        </p:nvSpPr>
        <p:spPr bwMode="auto">
          <a:xfrm>
            <a:off x="251635" y="5772779"/>
            <a:ext cx="8737600" cy="2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900" b="1" dirty="0">
                <a:solidFill>
                  <a:srgbClr val="414141"/>
                </a:solidFill>
              </a:rPr>
              <a:t>* De </a:t>
            </a:r>
            <a:r>
              <a:rPr lang="en-US" altLang="pt-BR" sz="900" b="1" dirty="0" err="1">
                <a:solidFill>
                  <a:srgbClr val="414141"/>
                </a:solidFill>
              </a:rPr>
              <a:t>acordo</a:t>
            </a:r>
            <a:r>
              <a:rPr lang="en-US" altLang="pt-BR" sz="900" b="1" dirty="0">
                <a:solidFill>
                  <a:srgbClr val="414141"/>
                </a:solidFill>
              </a:rPr>
              <a:t> com a </a:t>
            </a:r>
            <a:r>
              <a:rPr lang="en-US" altLang="pt-BR" sz="900" b="1" dirty="0" err="1">
                <a:solidFill>
                  <a:srgbClr val="414141"/>
                </a:solidFill>
              </a:rPr>
              <a:t>cotação</a:t>
            </a:r>
            <a:r>
              <a:rPr lang="en-US" altLang="pt-BR" sz="900" b="1" dirty="0">
                <a:solidFill>
                  <a:srgbClr val="414141"/>
                </a:solidFill>
              </a:rPr>
              <a:t> do </a:t>
            </a:r>
            <a:r>
              <a:rPr lang="en-US" altLang="pt-BR" sz="900" b="1" dirty="0" err="1">
                <a:solidFill>
                  <a:srgbClr val="414141"/>
                </a:solidFill>
              </a:rPr>
              <a:t>dia</a:t>
            </a:r>
            <a:r>
              <a:rPr lang="en-US" altLang="pt-BR" sz="900" b="1" dirty="0">
                <a:solidFill>
                  <a:srgbClr val="414141"/>
                </a:solidFill>
              </a:rPr>
              <a:t> 12/06/2017                                                                                                                               </a:t>
            </a:r>
            <a:r>
              <a:rPr lang="en-US" altLang="pt-BR" sz="900" b="1" dirty="0" smtClean="0">
                <a:solidFill>
                  <a:srgbClr val="414141"/>
                </a:solidFill>
              </a:rPr>
              <a:t>  </a:t>
            </a:r>
            <a:r>
              <a:rPr lang="en-US" altLang="pt-BR" sz="900" b="1" dirty="0">
                <a:solidFill>
                  <a:srgbClr val="414141"/>
                </a:solidFill>
              </a:rPr>
              <a:t>Fonte: Statistics Canada (2016-2017)</a:t>
            </a:r>
          </a:p>
        </p:txBody>
      </p:sp>
      <p:pic>
        <p:nvPicPr>
          <p:cNvPr id="69642" name="image8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5" y="2181854"/>
            <a:ext cx="85344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754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757" name="Shape 757"/>
          <p:cNvSpPr>
            <a:spLocks noChangeArrowheads="1"/>
          </p:cNvSpPr>
          <p:nvPr/>
        </p:nvSpPr>
        <p:spPr bwMode="auto">
          <a:xfrm>
            <a:off x="0" y="5726387"/>
            <a:ext cx="9144000" cy="80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200" b="1" spc="-40">
                <a:solidFill>
                  <a:srgbClr val="414141"/>
                </a:solidFill>
              </a:defRPr>
            </a:pP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Os valores anuais dos cursos (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tuit</a:t>
            </a:r>
            <a:r>
              <a:rPr lang="x-none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i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on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) </a:t>
            </a:r>
            <a:r>
              <a:rPr lang="x-none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conforme 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as 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instituições, </a:t>
            </a:r>
            <a:r>
              <a:rPr lang="x-none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os 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programas 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de estudo e </a:t>
            </a:r>
            <a:r>
              <a:rPr lang="x-none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a 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duração 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do 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estudo</a:t>
            </a:r>
            <a:r>
              <a:rPr lang="x-none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.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 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Em uma escala internacional, o Canadá oferece educação de </a:t>
            </a:r>
            <a:r>
              <a:rPr sz="1200" b="1" kern="0" spc="-40" dirty="0" err="1">
                <a:solidFill>
                  <a:srgbClr val="414141"/>
                </a:solidFill>
                <a:latin typeface="+mn-lt"/>
                <a:sym typeface="Helvetica Courant"/>
              </a:rPr>
              <a:t>qualidade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 </a:t>
            </a:r>
            <a:r>
              <a:rPr lang="pt-BR"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constante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 </a:t>
            </a:r>
            <a:r>
              <a:rPr sz="1200" b="1" kern="0" spc="-40" dirty="0">
                <a:solidFill>
                  <a:srgbClr val="414141"/>
                </a:solidFill>
                <a:latin typeface="+mn-lt"/>
                <a:sym typeface="Helvetica Courant"/>
              </a:rPr>
              <a:t>a um custo </a:t>
            </a:r>
            <a:r>
              <a:rPr sz="1200" b="1" kern="0" spc="-40" dirty="0" err="1">
                <a:solidFill>
                  <a:srgbClr val="414141"/>
                </a:solidFill>
                <a:latin typeface="+mn-lt"/>
                <a:sym typeface="Helvetica Courant"/>
              </a:rPr>
              <a:t>razoável</a:t>
            </a: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.</a:t>
            </a:r>
            <a:endParaRPr lang="pt-BR" sz="1200" b="1" kern="0" spc="-40" dirty="0" smtClean="0">
              <a:solidFill>
                <a:srgbClr val="414141"/>
              </a:solidFill>
              <a:latin typeface="+mn-lt"/>
              <a:sym typeface="Helvetica Courant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200" b="1" spc="-40">
                <a:solidFill>
                  <a:srgbClr val="414141"/>
                </a:solidFill>
              </a:defRPr>
            </a:pPr>
            <a:r>
              <a:rPr sz="1200" b="1" kern="0" spc="-40" dirty="0" smtClean="0">
                <a:solidFill>
                  <a:srgbClr val="414141"/>
                </a:solidFill>
                <a:latin typeface="+mn-lt"/>
                <a:sym typeface="Helvetica Courant"/>
              </a:rPr>
              <a:t> </a:t>
            </a:r>
            <a:endParaRPr lang="pt-BR" sz="1200" b="1" kern="0" spc="-40" dirty="0" smtClean="0">
              <a:solidFill>
                <a:srgbClr val="414141"/>
              </a:solidFill>
              <a:latin typeface="+mn-lt"/>
              <a:sym typeface="Helvetica Courant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200" b="1" spc="-40">
                <a:solidFill>
                  <a:srgbClr val="414141"/>
                </a:solidFill>
              </a:defRPr>
            </a:pPr>
            <a:r>
              <a:rPr sz="1000" kern="0" dirty="0" smtClean="0">
                <a:solidFill>
                  <a:srgbClr val="414141"/>
                </a:solidFill>
                <a:latin typeface="+mn-lt"/>
                <a:sym typeface="Helvetica Courant"/>
              </a:rPr>
              <a:t>Fonte</a:t>
            </a:r>
            <a:r>
              <a:rPr sz="1000" kern="0" dirty="0">
                <a:solidFill>
                  <a:srgbClr val="414141"/>
                </a:solidFill>
                <a:latin typeface="+mn-lt"/>
                <a:sym typeface="Helvetica Courant"/>
              </a:rPr>
              <a:t>: HSBC, Value of Education: Springboard for success, setembro de 2014 </a:t>
            </a:r>
          </a:p>
        </p:txBody>
      </p:sp>
      <p:sp>
        <p:nvSpPr>
          <p:cNvPr id="70660" name="Shape 758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spc="-50" dirty="0" err="1" smtClean="0"/>
              <a:t>Comparação</a:t>
            </a:r>
            <a:r>
              <a:rPr lang="en-US" sz="4000" spc="-50" dirty="0" smtClean="0"/>
              <a:t> de </a:t>
            </a:r>
            <a:r>
              <a:rPr lang="en-US" sz="4000" spc="-50" dirty="0" err="1" smtClean="0"/>
              <a:t>taxas</a:t>
            </a:r>
            <a:r>
              <a:rPr lang="en-US" sz="4000" spc="-50" dirty="0" smtClean="0"/>
              <a:t> </a:t>
            </a:r>
            <a:r>
              <a:rPr lang="en-US" sz="4000" spc="-50" dirty="0"/>
              <a:t>para estudantes </a:t>
            </a:r>
            <a:r>
              <a:rPr lang="en-US" sz="4000" spc="-50" dirty="0" err="1"/>
              <a:t>estrangeiros</a:t>
            </a:r>
            <a:r>
              <a:rPr lang="en-US" sz="4000" spc="-50" dirty="0"/>
              <a:t> </a:t>
            </a:r>
            <a:r>
              <a:rPr dirty="0"/>
              <a:t/>
            </a:r>
            <a:br>
              <a:rPr dirty="0"/>
            </a:br>
            <a:r>
              <a:rPr lang="en-US" sz="2200" dirty="0"/>
              <a:t>(nível de graduação em universidades)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1869042"/>
            <a:ext cx="6245225" cy="38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762"/>
          <p:cNvSpPr>
            <a:spLocks noGrp="1"/>
          </p:cNvSpPr>
          <p:nvPr>
            <p:ph type="title"/>
          </p:nvPr>
        </p:nvSpPr>
        <p:spPr>
          <a:xfrm>
            <a:off x="163513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Financiando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seus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estudos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internacionais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pic>
        <p:nvPicPr>
          <p:cNvPr id="71682" name="image92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4" t="15253" r="2" b="12999"/>
          <a:stretch>
            <a:fillRect/>
          </a:stretch>
        </p:blipFill>
        <p:spPr>
          <a:xfrm>
            <a:off x="3657600" y="1795463"/>
            <a:ext cx="5486400" cy="4754562"/>
          </a:xfrm>
        </p:spPr>
      </p:pic>
      <p:sp>
        <p:nvSpPr>
          <p:cNvPr id="71683" name="Shape 766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6088" y="1981200"/>
            <a:ext cx="4249737" cy="4232275"/>
          </a:xfrm>
        </p:spPr>
        <p:txBody>
          <a:bodyPr>
            <a:normAutofit lnSpcReduction="10000"/>
          </a:bodyPr>
          <a:lstStyle/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Recursos pessoais ou familiares</a:t>
            </a:r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Empréstimos governamentais locais (MISSÃO </a:t>
            </a:r>
            <a:r>
              <a:rPr lang="en-US" dirty="0" err="1" smtClean="0">
                <a:solidFill>
                  <a:srgbClr val="FF0000"/>
                </a:solidFill>
              </a:rPr>
              <a:t>para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especificar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o nome do fundo governamental local, se houver) </a:t>
            </a:r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Empréstimo bancário  </a:t>
            </a:r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Financiamento universitário</a:t>
            </a:r>
          </a:p>
          <a:p>
            <a:pPr marL="637200" lvl="1" indent="-180000"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en-US" sz="1600" dirty="0">
                <a:solidFill>
                  <a:srgbClr val="FF0000"/>
                </a:solidFill>
                <a:sym typeface="Helvetica Courant"/>
              </a:rPr>
              <a:t>Bolsas para assistentes </a:t>
            </a:r>
          </a:p>
          <a:p>
            <a:pPr marL="637200" lvl="1" indent="-180000"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en-US" sz="1600" dirty="0">
                <a:solidFill>
                  <a:srgbClr val="FF0000"/>
                </a:solidFill>
                <a:sym typeface="Helvetica Courant"/>
              </a:rPr>
              <a:t>Trabalhos no campus </a:t>
            </a:r>
          </a:p>
          <a:p>
            <a:pPr marL="179999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Fonte de financiamento externa </a:t>
            </a:r>
          </a:p>
          <a:p>
            <a:pPr marL="637200" lvl="1" indent="-180000"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ym typeface="Helvetica Courant"/>
              </a:rPr>
              <a:t>Trabalhos fora do campus </a:t>
            </a:r>
          </a:p>
          <a:p>
            <a:pPr marL="637200" lvl="1" indent="-180000"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ym typeface="Helvetica Courant"/>
              </a:rPr>
              <a:t>Colocações </a:t>
            </a:r>
            <a:r>
              <a:rPr lang="en-US" sz="1600" dirty="0" err="1">
                <a:sym typeface="Helvetica Courant"/>
              </a:rPr>
              <a:t>profissionais</a:t>
            </a:r>
            <a:r>
              <a:rPr lang="en-US" sz="1600" dirty="0">
                <a:sym typeface="Helvetica Courant"/>
              </a:rPr>
              <a:t> </a:t>
            </a:r>
            <a:r>
              <a:rPr lang="en-US" sz="1600" dirty="0" smtClean="0">
                <a:sym typeface="Helvetica Courant"/>
              </a:rPr>
              <a:t/>
            </a:r>
            <a:br>
              <a:rPr lang="en-US" sz="1600" dirty="0" smtClean="0">
                <a:sym typeface="Helvetica Courant"/>
              </a:rPr>
            </a:br>
            <a:r>
              <a:rPr lang="en-US" sz="1600" dirty="0" err="1" smtClean="0">
                <a:sym typeface="Helvetica Courant"/>
              </a:rPr>
              <a:t>cooperativas</a:t>
            </a:r>
            <a:r>
              <a:rPr lang="en-US" sz="1600" dirty="0" smtClean="0">
                <a:sym typeface="Helvetica Courant"/>
              </a:rPr>
              <a:t> </a:t>
            </a:r>
            <a:r>
              <a:rPr lang="en-US" sz="1600" dirty="0">
                <a:sym typeface="Helvetica Courant"/>
              </a:rPr>
              <a:t>pagas </a:t>
            </a:r>
          </a:p>
          <a:p>
            <a:pPr marL="179999" lvl="1" indent="-179999" eaLnBrk="1" fontAlgn="auto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en-US" sz="1600" dirty="0">
                <a:solidFill>
                  <a:srgbClr val="FF0000"/>
                </a:solidFill>
                <a:sym typeface="Helvetica Courant"/>
              </a:rPr>
              <a:t>Bolsas de estudo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pt-BR" dirty="0"/>
          </a:p>
        </p:txBody>
      </p:sp>
      <p:pic>
        <p:nvPicPr>
          <p:cNvPr id="71685" name="image8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279400"/>
            <a:ext cx="12874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770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Bolsas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de </a:t>
            </a:r>
            <a:r>
              <a:rPr lang="en-US" altLang="pt-BR" dirty="0" err="1" smtClean="0">
                <a:latin typeface="Netto offc" charset="0"/>
                <a:sym typeface="Netto offc" charset="0"/>
              </a:rPr>
              <a:t>estudo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pic>
        <p:nvPicPr>
          <p:cNvPr id="72706" name="image94.jpeg" descr="/Volumes/En Cours/8716_MAECD__banque-d-heures/8716_5_Fichiers_de_travail/5.1_Photos_images/5.1.3_Images_logos/what_canada_is_about.png"/>
          <p:cNvPicPr>
            <a:picLocks noGrp="1" noChangeAspect="1"/>
          </p:cNvPicPr>
          <p:nvPr>
            <p:ph type="pic" idx="13"/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4313" y="3678238"/>
            <a:ext cx="3849687" cy="2879725"/>
          </a:xfrm>
        </p:spPr>
      </p:pic>
      <p:sp>
        <p:nvSpPr>
          <p:cNvPr id="72707" name="Shape 772"/>
          <p:cNvSpPr>
            <a:spLocks noChangeArrowheads="1"/>
          </p:cNvSpPr>
          <p:nvPr/>
        </p:nvSpPr>
        <p:spPr bwMode="auto">
          <a:xfrm>
            <a:off x="5294313" y="1763713"/>
            <a:ext cx="3849687" cy="2051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72708" name="Shape 773"/>
          <p:cNvSpPr>
            <a:spLocks noChangeArrowheads="1"/>
          </p:cNvSpPr>
          <p:nvPr/>
        </p:nvSpPr>
        <p:spPr bwMode="auto">
          <a:xfrm>
            <a:off x="5421313" y="2004410"/>
            <a:ext cx="3595687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Bolsas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smtClean="0">
                <a:solidFill>
                  <a:srgbClr val="FFFFFF"/>
                </a:solidFill>
                <a:latin typeface="Netto offc" charset="0"/>
                <a:sym typeface="Netto offc" charset="0"/>
              </a:rPr>
              <a:t>Vanier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para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estudantes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pós-graduação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($50.000/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ano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longo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três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anos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)</a:t>
            </a:r>
          </a:p>
          <a:p>
            <a:pPr eaLnBrk="1"/>
            <a:endParaRPr lang="pt-BR" altLang="pt-BR" sz="1600" b="1" i="1" dirty="0">
              <a:solidFill>
                <a:srgbClr val="FFFFFF"/>
              </a:solidFill>
              <a:latin typeface="Netto offc" charset="0"/>
              <a:ea typeface="Netto offc" charset="0"/>
              <a:cs typeface="Netto offc" charset="0"/>
              <a:sym typeface="Netto offc" charset="0"/>
            </a:endParaRPr>
          </a:p>
          <a:p>
            <a:pPr eaLnBrk="1"/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Bolsas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de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Pós-Doutorado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Banting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($70.000/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ano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por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dois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1600" b="1" i="1" dirty="0" err="1">
                <a:solidFill>
                  <a:srgbClr val="FFFFFF"/>
                </a:solidFill>
                <a:latin typeface="Netto offc" charset="0"/>
                <a:sym typeface="Netto offc" charset="0"/>
              </a:rPr>
              <a:t>anos</a:t>
            </a:r>
            <a:r>
              <a:rPr lang="en-US" altLang="pt-BR" sz="1600" b="1" i="1" dirty="0">
                <a:solidFill>
                  <a:srgbClr val="FFFFFF"/>
                </a:solidFill>
                <a:latin typeface="Netto offc" charset="0"/>
                <a:sym typeface="Netto offc" charset="0"/>
              </a:rPr>
              <a:t>)</a:t>
            </a:r>
          </a:p>
        </p:txBody>
      </p:sp>
      <p:sp>
        <p:nvSpPr>
          <p:cNvPr id="774" name="Shape 774"/>
          <p:cNvSpPr>
            <a:spLocks noGrp="1"/>
          </p:cNvSpPr>
          <p:nvPr>
            <p:ph type="body" sz="half" idx="1"/>
          </p:nvPr>
        </p:nvSpPr>
        <p:spPr>
          <a:xfrm>
            <a:off x="446088" y="2116138"/>
            <a:ext cx="4249737" cy="4232275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Há muitas bolsas de estudo para estudantes estrangeiros disponíveis diretamente nas instituições canadenses; os estudantes também devem pesquisar a disponibilidade de bolsas de governos em seus países natais.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lang="x-none" dirty="0" smtClean="0">
                <a:solidFill>
                  <a:srgbClr val="FF0000"/>
                </a:solidFill>
              </a:rPr>
              <a:t>As b</a:t>
            </a:r>
            <a:r>
              <a:rPr dirty="0" smtClean="0">
                <a:solidFill>
                  <a:srgbClr val="FF0000"/>
                </a:solidFill>
              </a:rPr>
              <a:t>olsas </a:t>
            </a:r>
            <a:r>
              <a:rPr dirty="0">
                <a:solidFill>
                  <a:srgbClr val="FF0000"/>
                </a:solidFill>
              </a:rPr>
              <a:t>de ingresso são geralmente baseadas em mérito acadêmico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dirty="0" smtClean="0"/>
              <a:t>Bolsas e subsídios institucionais e governamentais também são disponibilizados </a:t>
            </a:r>
            <a:r>
              <a:rPr lang="x-none" dirty="0" smtClean="0"/>
              <a:t>uma vez</a:t>
            </a:r>
            <a:r>
              <a:rPr dirty="0" smtClean="0"/>
              <a:t> que os estudos estão em andamento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>
                <a:solidFill>
                  <a:srgbClr val="FF0000"/>
                </a:solidFill>
              </a:defRPr>
            </a:pPr>
            <a:r>
              <a:rPr dirty="0">
                <a:solidFill>
                  <a:srgbClr val="FF0000"/>
                </a:solidFill>
              </a:rPr>
              <a:t>Para bolsas oferecidas pelo </a:t>
            </a:r>
            <a:r>
              <a:rPr dirty="0"/>
              <a:t/>
            </a:r>
            <a:br>
              <a:rPr dirty="0"/>
            </a:br>
            <a:r>
              <a:rPr dirty="0">
                <a:solidFill>
                  <a:srgbClr val="FF0000"/>
                </a:solidFill>
              </a:rPr>
              <a:t>Governo Canadense, visite </a:t>
            </a:r>
            <a:r>
              <a:rPr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www.scholarships.gc.ca</a:t>
            </a:r>
          </a:p>
        </p:txBody>
      </p:sp>
      <p:sp>
        <p:nvSpPr>
          <p:cNvPr id="72710" name="Shape 775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pic>
        <p:nvPicPr>
          <p:cNvPr id="72711" name="image5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3850"/>
            <a:ext cx="11969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779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Recursos</a:t>
            </a:r>
            <a:r>
              <a:rPr lang="en-US" altLang="pt-BR" dirty="0" smtClean="0">
                <a:latin typeface="Netto offc" charset="0"/>
                <a:sym typeface="Netto offc" charset="0"/>
              </a:rPr>
              <a:t> online</a:t>
            </a:r>
          </a:p>
        </p:txBody>
      </p:sp>
      <p:pic>
        <p:nvPicPr>
          <p:cNvPr id="73730" name="image95.jpe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11639" b="27991"/>
          <a:stretch>
            <a:fillRect/>
          </a:stretch>
        </p:blipFill>
        <p:spPr>
          <a:xfrm>
            <a:off x="4067175" y="1798638"/>
            <a:ext cx="5113338" cy="4587875"/>
          </a:xfrm>
        </p:spPr>
      </p:pic>
      <p:sp>
        <p:nvSpPr>
          <p:cNvPr id="781" name="Shape 781"/>
          <p:cNvSpPr>
            <a:spLocks noGrp="1"/>
          </p:cNvSpPr>
          <p:nvPr>
            <p:ph type="body" sz="half" idx="1"/>
          </p:nvPr>
        </p:nvSpPr>
        <p:spPr>
          <a:xfrm>
            <a:off x="446088" y="2154238"/>
            <a:ext cx="4249737" cy="4232275"/>
          </a:xfrm>
        </p:spPr>
        <p:txBody>
          <a:bodyPr>
            <a:normAutofit/>
          </a:bodyPr>
          <a:lstStyle/>
          <a:p>
            <a:pPr indent="-179388" eaLnBrk="1" hangingPunct="1"/>
            <a:r>
              <a:rPr lang="en-US" altLang="pt-BR" dirty="0" smtClean="0">
                <a:sym typeface="Helvetica" panose="020B0604020202020204" pitchFamily="34" charset="0"/>
              </a:rPr>
              <a:t>Portal </a:t>
            </a:r>
            <a:r>
              <a:rPr lang="en-US" altLang="pt-BR" dirty="0" err="1" smtClean="0">
                <a:sym typeface="Helvetica" panose="020B0604020202020204" pitchFamily="34" charset="0"/>
              </a:rPr>
              <a:t>oficial</a:t>
            </a:r>
            <a:r>
              <a:rPr lang="en-US" altLang="pt-BR" dirty="0" smtClean="0">
                <a:sym typeface="Helvetica" panose="020B0604020202020204" pitchFamily="34" charset="0"/>
              </a:rPr>
              <a:t> do </a:t>
            </a:r>
            <a:r>
              <a:rPr lang="en-US" altLang="pt-BR" dirty="0" err="1" smtClean="0">
                <a:sym typeface="Helvetica" panose="020B0604020202020204" pitchFamily="34" charset="0"/>
              </a:rPr>
              <a:t>estudo</a:t>
            </a:r>
            <a:r>
              <a:rPr lang="en-US" altLang="pt-BR" dirty="0" smtClean="0">
                <a:sym typeface="Helvetica" panose="020B0604020202020204" pitchFamily="34" charset="0"/>
              </a:rPr>
              <a:t> no </a:t>
            </a:r>
            <a:r>
              <a:rPr lang="en-US" altLang="pt-BR" dirty="0" err="1" smtClean="0">
                <a:sym typeface="Helvetica" panose="020B0604020202020204" pitchFamily="34" charset="0"/>
              </a:rPr>
              <a:t>Canadá</a:t>
            </a:r>
            <a:r>
              <a:rPr dirty="0"/>
              <a:t/>
            </a:r>
            <a:br>
              <a:rPr dirty="0"/>
            </a:br>
            <a:r>
              <a:rPr lang="en-US" altLang="pt-BR" b="1" dirty="0" err="1" smtClean="0">
                <a:sym typeface="Helvetica" panose="020B0604020202020204" pitchFamily="34" charset="0"/>
              </a:rPr>
              <a:t>www.EduCanada.ca</a:t>
            </a:r>
            <a:r>
              <a:rPr dirty="0"/>
              <a:t/>
            </a:r>
            <a:br>
              <a:rPr dirty="0"/>
            </a:br>
            <a:endParaRPr lang="pt-BR" altLang="pt-BR" b="1" dirty="0" smtClean="0">
              <a:sym typeface="Helvetica" panose="020B0604020202020204" pitchFamily="34" charset="0"/>
            </a:endParaRPr>
          </a:p>
          <a:p>
            <a:pPr indent="-179388" eaLnBrk="1" hangingPunct="1"/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Centro </a:t>
            </a:r>
            <a:r>
              <a:rPr lang="en-US" altLang="pt-BR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Canadense</a:t>
            </a:r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 de </a:t>
            </a:r>
            <a:r>
              <a:rPr lang="en-US" altLang="pt-BR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Informações</a:t>
            </a:r>
            <a:r>
              <a:rPr dirty="0"/>
              <a:t/>
            </a:r>
            <a:br>
              <a:rPr dirty="0"/>
            </a:br>
            <a:r>
              <a:rPr lang="en-US" altLang="pt-BR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para</a:t>
            </a:r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Credenciais</a:t>
            </a:r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FF0000"/>
                </a:solidFill>
                <a:sym typeface="Helvetica" panose="020B0604020202020204" pitchFamily="34" charset="0"/>
              </a:rPr>
              <a:t>Internacionais</a:t>
            </a:r>
            <a:r>
              <a:rPr dirty="0"/>
              <a:t/>
            </a:r>
            <a:br>
              <a:rPr dirty="0"/>
            </a:br>
            <a:r>
              <a:rPr lang="en-US" altLang="pt-BR" b="1" u="sng" dirty="0" smtClean="0">
                <a:solidFill>
                  <a:srgbClr val="0000FF"/>
                </a:solidFill>
                <a:sym typeface="Helvetica" panose="020B0604020202020204" pitchFamily="34" charset="0"/>
                <a:hlinkClick r:id="rId4"/>
              </a:rPr>
              <a:t>www.cicic.ca</a:t>
            </a:r>
            <a:r>
              <a:rPr dirty="0"/>
              <a:t/>
            </a:r>
            <a:br>
              <a:rPr dirty="0"/>
            </a:br>
            <a:endParaRPr lang="pt-BR" altLang="pt-BR" b="1" dirty="0" smtClean="0">
              <a:solidFill>
                <a:srgbClr val="FF0000"/>
              </a:solidFill>
              <a:sym typeface="Helvetica" panose="020B0604020202020204" pitchFamily="34" charset="0"/>
            </a:endParaRPr>
          </a:p>
          <a:p>
            <a:pPr indent="-179388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pt-BR" dirty="0" err="1" smtClean="0">
                <a:solidFill>
                  <a:srgbClr val="525252"/>
                </a:solidFill>
                <a:sym typeface="Helvetica" panose="020B0604020202020204" pitchFamily="34" charset="0"/>
              </a:rPr>
              <a:t>Imigração</a:t>
            </a:r>
            <a:r>
              <a:rPr lang="en-US" altLang="pt-BR" dirty="0" smtClean="0">
                <a:solidFill>
                  <a:srgbClr val="525252"/>
                </a:solidFill>
                <a:sym typeface="Helvetica" panose="020B0604020202020204" pitchFamily="34" charset="0"/>
              </a:rPr>
              <a:t>, </a:t>
            </a:r>
            <a:r>
              <a:rPr lang="en-US" altLang="pt-BR" dirty="0" err="1" smtClean="0">
                <a:solidFill>
                  <a:srgbClr val="525252"/>
                </a:solidFill>
                <a:sym typeface="Helvetica" panose="020B0604020202020204" pitchFamily="34" charset="0"/>
              </a:rPr>
              <a:t>Refugiados</a:t>
            </a:r>
            <a:r>
              <a:rPr lang="en-US" altLang="pt-BR" dirty="0" smtClean="0">
                <a:solidFill>
                  <a:srgbClr val="525252"/>
                </a:solidFill>
                <a:sym typeface="Helvetica" panose="020B0604020202020204" pitchFamily="34" charset="0"/>
              </a:rPr>
              <a:t> e </a:t>
            </a:r>
            <a:r>
              <a:rPr lang="en-US" altLang="pt-BR" dirty="0" err="1" smtClean="0">
                <a:solidFill>
                  <a:srgbClr val="525252"/>
                </a:solidFill>
                <a:sym typeface="Helvetica" panose="020B0604020202020204" pitchFamily="34" charset="0"/>
              </a:rPr>
              <a:t>Cidadania</a:t>
            </a:r>
            <a:r>
              <a:rPr lang="en-US" altLang="pt-BR" dirty="0" smtClean="0">
                <a:solidFill>
                  <a:srgbClr val="525252"/>
                </a:solidFill>
                <a:sym typeface="Helvetica" panose="020B0604020202020204" pitchFamily="34" charset="0"/>
              </a:rPr>
              <a:t> </a:t>
            </a:r>
            <a:r>
              <a:rPr lang="en-US" b="1" dirty="0"/>
              <a:t>– </a:t>
            </a:r>
            <a:r>
              <a:rPr lang="en-US" altLang="pt-BR" dirty="0" smtClean="0">
                <a:solidFill>
                  <a:srgbClr val="525252"/>
                </a:solidFill>
                <a:sym typeface="Helvetica" panose="020B0604020202020204" pitchFamily="34" charset="0"/>
              </a:rPr>
              <a:t> </a:t>
            </a:r>
            <a:r>
              <a:rPr lang="en-US" altLang="pt-BR" dirty="0" err="1" smtClean="0">
                <a:solidFill>
                  <a:srgbClr val="525252"/>
                </a:solidFill>
                <a:sym typeface="Helvetica" panose="020B0604020202020204" pitchFamily="34" charset="0"/>
              </a:rPr>
              <a:t>Canadá</a:t>
            </a:r>
            <a:endParaRPr lang="pt-BR" altLang="pt-BR" dirty="0" smtClean="0">
              <a:solidFill>
                <a:srgbClr val="FF0000"/>
              </a:solidFill>
              <a:sym typeface="Helvetica" panose="020B0604020202020204" pitchFamily="34" charset="0"/>
            </a:endParaRPr>
          </a:p>
          <a:p>
            <a:pPr indent="-179388"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dirty="0" smtClean="0"/>
              <a:t>   </a:t>
            </a:r>
            <a:r>
              <a:rPr lang="en-US" altLang="pt-BR" u="sng" dirty="0" smtClean="0">
                <a:solidFill>
                  <a:srgbClr val="0000FF"/>
                </a:solidFill>
                <a:sym typeface="Helvetica" panose="020B0604020202020204" pitchFamily="34" charset="0"/>
                <a:hlinkClick r:id="rId5"/>
              </a:rPr>
              <a:t>www.cic.gc.ca</a:t>
            </a:r>
            <a:r>
              <a:rPr dirty="0"/>
              <a:t/>
            </a:r>
            <a:br>
              <a:rPr dirty="0"/>
            </a:br>
            <a:endParaRPr lang="pt-BR" altLang="pt-BR" u="sng" dirty="0" smtClean="0">
              <a:solidFill>
                <a:srgbClr val="0000FF"/>
              </a:solidFill>
              <a:sym typeface="Helvetica" panose="020B0604020202020204" pitchFamily="34" charset="0"/>
            </a:endParaRPr>
          </a:p>
          <a:p>
            <a:pPr indent="-179388" eaLnBrk="1" hangingPunct="1"/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YouTube – </a:t>
            </a:r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  <a:hlinkClick r:id="rId6"/>
              </a:rPr>
              <a:t>Canal EduCanada</a:t>
            </a:r>
            <a:r>
              <a:rPr dirty="0"/>
              <a:t/>
            </a:r>
            <a:br>
              <a:rPr dirty="0"/>
            </a:br>
            <a:endParaRPr lang="pt-BR" altLang="pt-BR" dirty="0" smtClean="0">
              <a:solidFill>
                <a:srgbClr val="FF0000"/>
              </a:solidFill>
              <a:sym typeface="Helvetica" panose="020B0604020202020204" pitchFamily="34" charset="0"/>
            </a:endParaRPr>
          </a:p>
          <a:p>
            <a:pPr indent="-179388" eaLnBrk="1" hangingPunct="1"/>
            <a:r>
              <a:rPr lang="en-US" altLang="pt-BR" dirty="0" smtClean="0">
                <a:solidFill>
                  <a:srgbClr val="FF0000"/>
                </a:solidFill>
                <a:sym typeface="Helvetica" panose="020B0604020202020204" pitchFamily="34" charset="0"/>
              </a:rPr>
              <a:t>Flickr – </a:t>
            </a:r>
            <a:r>
              <a:rPr lang="en-US" altLang="pt-BR" dirty="0" smtClean="0">
                <a:solidFill>
                  <a:srgbClr val="525252"/>
                </a:solidFill>
                <a:sym typeface="Helvetica" panose="020B0604020202020204" pitchFamily="34" charset="0"/>
                <a:hlinkClick r:id="rId7"/>
              </a:rPr>
              <a:t>EduCanada</a:t>
            </a:r>
            <a:endParaRPr lang="pt-BR" altLang="pt-BR" dirty="0" smtClean="0">
              <a:solidFill>
                <a:srgbClr val="525252"/>
              </a:solidFill>
              <a:sym typeface="Helvetica" panose="020B0604020202020204" pitchFamily="34" charset="0"/>
            </a:endParaRPr>
          </a:p>
        </p:txBody>
      </p:sp>
      <p:sp>
        <p:nvSpPr>
          <p:cNvPr id="73732" name="Shape 782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pic>
        <p:nvPicPr>
          <p:cNvPr id="73733" name="image58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295"/>
          <p:cNvSpPr>
            <a:spLocks noChangeArrowheads="1"/>
          </p:cNvSpPr>
          <p:nvPr/>
        </p:nvSpPr>
        <p:spPr bwMode="auto">
          <a:xfrm>
            <a:off x="0" y="0"/>
            <a:ext cx="1547813" cy="6838950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24578" name="image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700"/>
            <a:ext cx="8891588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579" name="Shape 297"/>
          <p:cNvSpPr>
            <a:spLocks noGrp="1"/>
          </p:cNvSpPr>
          <p:nvPr>
            <p:ph type="title"/>
          </p:nvPr>
        </p:nvSpPr>
        <p:spPr>
          <a:xfrm>
            <a:off x="2103438" y="415925"/>
            <a:ext cx="8229600" cy="1368425"/>
          </a:xfrm>
        </p:spPr>
        <p:txBody>
          <a:bodyPr/>
          <a:lstStyle/>
          <a:p>
            <a:pPr algn="l" defTabSz="749300" eaLnBrk="1" hangingPunct="1">
              <a:lnSpc>
                <a:spcPct val="90000"/>
              </a:lnSpc>
            </a:pPr>
            <a:r>
              <a:rPr lang="en-US" altLang="pt-BR" b="1" dirty="0" smtClean="0">
                <a:solidFill>
                  <a:srgbClr val="414141"/>
                </a:solidFill>
                <a:latin typeface="Netto offc" charset="0"/>
                <a:sym typeface="Netto offc" charset="0"/>
              </a:rPr>
              <a:t>Vida</a:t>
            </a:r>
            <a:r>
              <a:rPr dirty="0" smtClean="0"/>
              <a:t> </a:t>
            </a:r>
            <a:r>
              <a:rPr dirty="0"/>
              <a:t/>
            </a:r>
            <a:br>
              <a:rPr dirty="0"/>
            </a:br>
            <a:r>
              <a:rPr lang="en-US" altLang="pt-BR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no </a:t>
            </a:r>
            <a:r>
              <a:rPr lang="en-US" altLang="pt-BR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</a:p>
        </p:txBody>
      </p:sp>
      <p:pic>
        <p:nvPicPr>
          <p:cNvPr id="24580" name="image9.png" descr="/Volumes/En Cours/8716_MAECD__banque-d-heures/8716_5_Fichiers_de_travail/5.1_Photos_images/5.1.3_Images_logos/live_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9100"/>
            <a:ext cx="127158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581" name="Shape 299"/>
          <p:cNvSpPr>
            <a:spLocks noChangeArrowheads="1"/>
          </p:cNvSpPr>
          <p:nvPr/>
        </p:nvSpPr>
        <p:spPr bwMode="auto">
          <a:xfrm>
            <a:off x="1885950" y="-814388"/>
            <a:ext cx="51165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J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786"/>
          <p:cNvSpPr>
            <a:spLocks noGrp="1"/>
          </p:cNvSpPr>
          <p:nvPr>
            <p:ph type="title"/>
          </p:nvPr>
        </p:nvSpPr>
        <p:spPr>
          <a:xfrm>
            <a:off x="446088" y="258763"/>
            <a:ext cx="8229600" cy="1289050"/>
          </a:xfrm>
        </p:spPr>
        <p:txBody>
          <a:bodyPr/>
          <a:lstStyle/>
          <a:p>
            <a:pPr eaLnBrk="1" hangingPunct="1"/>
            <a:r>
              <a:rPr lang="en-US" altLang="pt-BR" dirty="0" err="1" smtClean="0">
                <a:latin typeface="Netto offc" charset="0"/>
                <a:sym typeface="Netto offc" charset="0"/>
              </a:rPr>
              <a:t>Contate-nos</a:t>
            </a:r>
            <a:endParaRPr lang="en-US" altLang="pt-BR" dirty="0" smtClean="0">
              <a:latin typeface="Netto offc" charset="0"/>
              <a:sym typeface="Netto offc" charset="0"/>
            </a:endParaRPr>
          </a:p>
        </p:txBody>
      </p:sp>
      <p:pic>
        <p:nvPicPr>
          <p:cNvPr id="74754" name="image96.png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7325" y="2822575"/>
            <a:ext cx="1854200" cy="1746250"/>
          </a:xfrm>
        </p:spPr>
      </p:pic>
      <p:sp>
        <p:nvSpPr>
          <p:cNvPr id="74755" name="Shape 789"/>
          <p:cNvSpPr>
            <a:spLocks noChangeArrowheads="1"/>
          </p:cNvSpPr>
          <p:nvPr/>
        </p:nvSpPr>
        <p:spPr bwMode="auto">
          <a:xfrm>
            <a:off x="420688" y="5976938"/>
            <a:ext cx="8174037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 </a:t>
            </a:r>
            <a:r>
              <a:rPr lang="en-US" altLang="pt-BR" sz="700" b="1" i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EduCanada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é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uma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marca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que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apoia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a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oferta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educação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internacional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das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províncias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territórios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canadenses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. A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marca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EduCanada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é o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resultado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da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colaboração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entre as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províncias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territórios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através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Conselho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Ministros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da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Educação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(CMEC) e do Global Affairs 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Canada 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(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Departamento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Assunto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Mundiais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).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É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uma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marca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registrada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protegida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do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Governo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Canadá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está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sujeita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a um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Acordo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de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Licença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entre as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partes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. </a:t>
            </a:r>
            <a:r>
              <a:rPr lang="en-US" altLang="pt-BR" sz="700" b="1" i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Qualquer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reprodução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não</a:t>
            </a:r>
            <a:r>
              <a:rPr lang="en-US" altLang="pt-BR" sz="700" b="1" i="1" dirty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autorizada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está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pt-BR" sz="700" b="1" i="1" dirty="0" err="1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proibida</a:t>
            </a:r>
            <a:r>
              <a:rPr lang="en-US" altLang="pt-BR" sz="700" b="1" i="1" dirty="0" smtClean="0">
                <a:solidFill>
                  <a:srgbClr val="414141"/>
                </a:solidFill>
                <a:latin typeface="Helvetica" panose="020B0604020202020204" pitchFamily="34" charset="0"/>
                <a:sym typeface="Helvetica" panose="020B0604020202020204" pitchFamily="34" charset="0"/>
              </a:rPr>
              <a:t>.</a:t>
            </a:r>
            <a:endParaRPr lang="en-US" altLang="pt-BR" sz="700" b="1" i="1" dirty="0">
              <a:solidFill>
                <a:srgbClr val="414141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pic>
        <p:nvPicPr>
          <p:cNvPr id="74756" name="image9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568825"/>
            <a:ext cx="2889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7" name="image98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064000"/>
            <a:ext cx="284163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4758" name="image9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6076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4759" name="Shape 793"/>
          <p:cNvSpPr>
            <a:spLocks noChangeArrowheads="1"/>
          </p:cNvSpPr>
          <p:nvPr/>
        </p:nvSpPr>
        <p:spPr bwMode="auto">
          <a:xfrm>
            <a:off x="3141663" y="6537325"/>
            <a:ext cx="2860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INFORMAÇÕES PRÁTICAS</a:t>
            </a:r>
          </a:p>
        </p:txBody>
      </p:sp>
      <p:sp>
        <p:nvSpPr>
          <p:cNvPr id="74760" name="Shape 826"/>
          <p:cNvSpPr>
            <a:spLocks noGrp="1"/>
          </p:cNvSpPr>
          <p:nvPr>
            <p:ph type="body" sz="half" idx="1"/>
          </p:nvPr>
        </p:nvSpPr>
        <p:spPr>
          <a:xfrm>
            <a:off x="768350" y="1954213"/>
            <a:ext cx="4249738" cy="4232275"/>
          </a:xfrm>
        </p:spPr>
        <p:txBody>
          <a:bodyPr/>
          <a:lstStyle/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endParaRPr lang="pt-BR" altLang="pt-BR" b="1" dirty="0" smtClean="0">
              <a:sym typeface="Helvetica" panose="020B0604020202020204" pitchFamily="34" charset="0"/>
            </a:endParaRPr>
          </a:p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endParaRPr lang="pt-BR" altLang="pt-BR" b="1" dirty="0" smtClean="0">
              <a:sym typeface="Helvetica" panose="020B0604020202020204" pitchFamily="34" charset="0"/>
            </a:endParaRPr>
          </a:p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endParaRPr lang="pt-BR" altLang="pt-BR" b="1" dirty="0" smtClean="0">
              <a:sym typeface="Helvetica" panose="020B0604020202020204" pitchFamily="34" charset="0"/>
            </a:endParaRPr>
          </a:p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r>
              <a:rPr lang="en-US" altLang="pt-BR" dirty="0" smtClean="0">
                <a:sym typeface="Helvetica" panose="020B0604020202020204" pitchFamily="34" charset="0"/>
              </a:rPr>
              <a:t>Email: spaloeducation@international.gc.ca</a:t>
            </a:r>
          </a:p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r>
              <a:rPr lang="en-US" altLang="pt-BR" dirty="0" smtClean="0">
                <a:sym typeface="Helvetica" panose="020B0604020202020204" pitchFamily="34" charset="0"/>
              </a:rPr>
              <a:t>Facebook: Facebook.com/</a:t>
            </a:r>
            <a:r>
              <a:rPr lang="en-US" altLang="pt-BR" dirty="0" err="1" smtClean="0">
                <a:sym typeface="Helvetica" panose="020B0604020202020204" pitchFamily="34" charset="0"/>
              </a:rPr>
              <a:t>CanadaNoBrasil</a:t>
            </a:r>
            <a:endParaRPr lang="en-US" altLang="pt-BR" dirty="0" smtClean="0">
              <a:sym typeface="Helvetica" panose="020B0604020202020204" pitchFamily="34" charset="0"/>
            </a:endParaRPr>
          </a:p>
          <a:p>
            <a:pPr marL="0" indent="47625" eaLnBrk="1" hangingPunct="1">
              <a:lnSpc>
                <a:spcPct val="150000"/>
              </a:lnSpc>
              <a:buSzTx/>
              <a:buFont typeface="Arial" panose="020B0604020202020204" pitchFamily="34" charset="0"/>
              <a:buNone/>
            </a:pPr>
            <a:r>
              <a:rPr lang="en-US" altLang="pt-BR" dirty="0" smtClean="0">
                <a:sym typeface="Helvetica" panose="020B0604020202020204" pitchFamily="34" charset="0"/>
              </a:rPr>
              <a:t>Twitter: Twitter.com/</a:t>
            </a:r>
            <a:r>
              <a:rPr lang="en-US" altLang="pt-BR" dirty="0" err="1" smtClean="0">
                <a:sym typeface="Helvetica" panose="020B0604020202020204" pitchFamily="34" charset="0"/>
              </a:rPr>
              <a:t>CanadaNoBrasil</a:t>
            </a:r>
            <a:endParaRPr lang="en-US" altLang="pt-BR" dirty="0" smtClean="0">
              <a:sym typeface="Helvetica" panose="020B0604020202020204" pitchFamily="34" charset="0"/>
            </a:endParaRPr>
          </a:p>
        </p:txBody>
      </p:sp>
      <p:pic>
        <p:nvPicPr>
          <p:cNvPr id="74761" name="image5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9528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10.jpeg" descr="imag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63713"/>
            <a:ext cx="8294687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602" name="Shape 30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5603" name="Shape 303"/>
          <p:cNvSpPr>
            <a:spLocks noChangeArrowheads="1"/>
          </p:cNvSpPr>
          <p:nvPr/>
        </p:nvSpPr>
        <p:spPr bwMode="auto">
          <a:xfrm>
            <a:off x="0" y="6543675"/>
            <a:ext cx="9144000" cy="323850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25604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605" name="Shape 305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407988" y="258763"/>
            <a:ext cx="6965950" cy="1289050"/>
          </a:xfrm>
        </p:spPr>
        <p:txBody>
          <a:bodyPr>
            <a:normAutofit/>
          </a:bodyPr>
          <a:lstStyle/>
          <a:p>
            <a:pPr algn="l" defTabSz="839788" eaLnBrk="1" hangingPunct="1">
              <a:lnSpc>
                <a:spcPct val="90000"/>
              </a:lnSpc>
            </a:pP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O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é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uma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federação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de 10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províncias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e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três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2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territórios</a:t>
            </a:r>
            <a:r>
              <a:rPr lang="en-US" altLang="pt-BR" sz="32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1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6"/>
          <a:stretch>
            <a:fillRect/>
          </a:stretch>
        </p:blipFill>
        <p:spPr bwMode="auto">
          <a:xfrm>
            <a:off x="-6350" y="1684338"/>
            <a:ext cx="91567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626" name="Shape 311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6627" name="Shape 312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6628" name="Shape 314"/>
          <p:cNvSpPr>
            <a:spLocks noGrp="1"/>
          </p:cNvSpPr>
          <p:nvPr>
            <p:ph type="title"/>
          </p:nvPr>
        </p:nvSpPr>
        <p:spPr>
          <a:xfrm>
            <a:off x="407988" y="258763"/>
            <a:ext cx="8229600" cy="128905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O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é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diversificado</a:t>
            </a:r>
            <a:endParaRPr lang="en-US" altLang="pt-BR" sz="3600" b="1" dirty="0" smtClean="0">
              <a:solidFill>
                <a:srgbClr val="FF0000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26629" name="Shape 315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26630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319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27650" name="image13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0931" y="1960563"/>
            <a:ext cx="661834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651" name="Shape 321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7652" name="Shape 322"/>
          <p:cNvSpPr>
            <a:spLocks noChangeArrowheads="1"/>
          </p:cNvSpPr>
          <p:nvPr/>
        </p:nvSpPr>
        <p:spPr bwMode="auto">
          <a:xfrm>
            <a:off x="407988" y="584200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>
              <a:lnSpc>
                <a:spcPct val="90000"/>
              </a:lnSpc>
            </a:pP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Estereótipos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do </a:t>
            </a:r>
            <a:r>
              <a:rPr lang="en-US" altLang="pt-BR" sz="3600" b="1" dirty="0" err="1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sz="3600" b="1" dirty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</a:p>
        </p:txBody>
      </p:sp>
      <p:sp>
        <p:nvSpPr>
          <p:cNvPr id="27653" name="Shape 323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pic>
        <p:nvPicPr>
          <p:cNvPr id="27654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28261" y="2529627"/>
            <a:ext cx="5479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89013" algn="l"/>
              </a:tabLst>
            </a:pPr>
            <a:r>
              <a:rPr lang="pt-BR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 Canadá não é o mesmo que os Estados Unidos?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7056" y="2848575"/>
            <a:ext cx="3678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dirty="0">
                <a:latin typeface="Arial" pitchFamily="34" charset="0"/>
                <a:cs typeface="Arial" pitchFamily="34" charset="0"/>
              </a:rPr>
              <a:t>O Canadá é apenas natureza </a:t>
            </a:r>
          </a:p>
          <a:p>
            <a:pPr algn="r">
              <a:lnSpc>
                <a:spcPct val="150000"/>
              </a:lnSpc>
            </a:pPr>
            <a:r>
              <a:rPr lang="pt-BR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 canadenses vivem em iglus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131884" y="2881201"/>
            <a:ext cx="2172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“Sinto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muito, obrigado,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desculpe”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77927" y="4071334"/>
            <a:ext cx="2296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/>
              <a:t>Os canadenses são britânicos ou franceses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68531" y="3752343"/>
            <a:ext cx="1698621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Neva </a:t>
            </a:r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pt-B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ano inteiro!</a:t>
            </a:r>
          </a:p>
        </p:txBody>
      </p:sp>
      <p:sp>
        <p:nvSpPr>
          <p:cNvPr id="8" name="Retângulo 7"/>
          <p:cNvSpPr/>
          <p:nvPr/>
        </p:nvSpPr>
        <p:spPr>
          <a:xfrm>
            <a:off x="5635254" y="4366201"/>
            <a:ext cx="2371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Eles colocam xarope de </a:t>
            </a:r>
            <a:r>
              <a:rPr lang="pt-BR" sz="1400" b="1" dirty="0" err="1">
                <a:latin typeface="Arial" pitchFamily="34" charset="0"/>
                <a:cs typeface="Arial" pitchFamily="34" charset="0"/>
              </a:rPr>
              <a:t>ácer</a:t>
            </a:r>
            <a:r>
              <a:rPr lang="pt-BR" sz="1400" b="1" dirty="0">
                <a:latin typeface="Arial" pitchFamily="34" charset="0"/>
                <a:cs typeface="Arial" pitchFamily="34" charset="0"/>
              </a:rPr>
              <a:t> em tudo!</a:t>
            </a:r>
          </a:p>
        </p:txBody>
      </p:sp>
      <p:sp>
        <p:nvSpPr>
          <p:cNvPr id="9" name="Retângulo 8"/>
          <p:cNvSpPr/>
          <p:nvPr/>
        </p:nvSpPr>
        <p:spPr>
          <a:xfrm>
            <a:off x="2661205" y="5001958"/>
            <a:ext cx="20609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Arial" pitchFamily="34" charset="0"/>
                <a:cs typeface="Arial" pitchFamily="34" charset="0"/>
              </a:rPr>
              <a:t>O Canadá são terras vazias e recursos naturais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826385" y="5033192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O Canadá é frio!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327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8674" name="Shape 328"/>
          <p:cNvSpPr>
            <a:spLocks noGrp="1"/>
          </p:cNvSpPr>
          <p:nvPr>
            <p:ph type="title"/>
          </p:nvPr>
        </p:nvSpPr>
        <p:spPr>
          <a:xfrm>
            <a:off x="395288" y="271463"/>
            <a:ext cx="8229600" cy="12890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O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é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seguro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e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estável</a:t>
            </a:r>
            <a:endParaRPr lang="en-US" altLang="pt-BR" sz="3600" b="1" dirty="0" smtClean="0">
              <a:solidFill>
                <a:srgbClr val="FF0000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28675" name="Shape 330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28676" name="image1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3722688"/>
            <a:ext cx="378301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677" name="Shape 332"/>
          <p:cNvSpPr>
            <a:spLocks noChangeArrowheads="1"/>
          </p:cNvSpPr>
          <p:nvPr/>
        </p:nvSpPr>
        <p:spPr bwMode="auto">
          <a:xfrm>
            <a:off x="5356225" y="1763713"/>
            <a:ext cx="3787775" cy="2051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8678" name="Shape 333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sp>
        <p:nvSpPr>
          <p:cNvPr id="334" name="Shape 334"/>
          <p:cNvSpPr>
            <a:spLocks noChangeArrowheads="1"/>
          </p:cNvSpPr>
          <p:nvPr/>
        </p:nvSpPr>
        <p:spPr bwMode="auto">
          <a:xfrm>
            <a:off x="323850" y="2085975"/>
            <a:ext cx="46101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07999" tIns="107999" rIns="107999" bIns="107999">
            <a:spAutoFit/>
          </a:bodyPr>
          <a:lstStyle/>
          <a:p>
            <a:pPr marL="180975" indent="-180975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 dirty="0">
                <a:solidFill>
                  <a:srgbClr val="414141"/>
                </a:solidFill>
                <a:latin typeface="+mj-lt"/>
                <a:sym typeface="Helvetica"/>
              </a:rPr>
              <a:t>Social e financeiramente estável </a:t>
            </a:r>
          </a:p>
          <a:p>
            <a:pPr marL="180975" indent="-180975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 dirty="0">
                <a:solidFill>
                  <a:srgbClr val="FF0000"/>
                </a:solidFill>
                <a:latin typeface="+mj-lt"/>
                <a:sym typeface="Helvetica"/>
              </a:rPr>
              <a:t>Educação excelente, sistemas de saúde e infraestrutura avançada</a:t>
            </a:r>
            <a:endParaRPr lang="pt-BR" sz="1600" kern="0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180975" indent="-180975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 dirty="0">
                <a:solidFill>
                  <a:srgbClr val="414141"/>
                </a:solidFill>
                <a:latin typeface="+mj-lt"/>
                <a:sym typeface="Helvetica"/>
              </a:rPr>
              <a:t>Democracia parlamentar segura</a:t>
            </a:r>
          </a:p>
          <a:p>
            <a:pPr marL="180975" indent="-180975" fontAlgn="auto" hangingPunc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600" kern="0" dirty="0">
                <a:solidFill>
                  <a:srgbClr val="FF0000"/>
                </a:solidFill>
                <a:latin typeface="+mj-lt"/>
                <a:sym typeface="Helvetica"/>
              </a:rPr>
              <a:t>Etnicamente diverso, com grandes populações imigrantes em muitas cidades</a:t>
            </a:r>
          </a:p>
        </p:txBody>
      </p:sp>
      <p:sp>
        <p:nvSpPr>
          <p:cNvPr id="335" name="Shape 335"/>
          <p:cNvSpPr>
            <a:spLocks noChangeArrowheads="1"/>
          </p:cNvSpPr>
          <p:nvPr/>
        </p:nvSpPr>
        <p:spPr bwMode="auto">
          <a:xfrm>
            <a:off x="5634038" y="1912077"/>
            <a:ext cx="323373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b="1" i="1">
                <a:solidFill>
                  <a:srgbClr val="FFFFFF"/>
                </a:solidFill>
                <a:latin typeface="Netto offc"/>
                <a:ea typeface="Netto offc"/>
                <a:cs typeface="Netto offc"/>
                <a:sym typeface="Netto offc"/>
              </a:defRPr>
            </a:pPr>
            <a:r>
              <a:rPr sz="1600" b="1" i="1" kern="0" dirty="0">
                <a:solidFill>
                  <a:srgbClr val="FFFFFF"/>
                </a:solidFill>
                <a:latin typeface="Netto offc"/>
                <a:sym typeface="Netto offc"/>
              </a:rPr>
              <a:t>"O Canadá é conhecido principalmente por seus recursos. Quero que vocês conheçam os canadenses por nossa capacidade de recursos."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pt-BR" sz="1400" b="1" kern="0" dirty="0">
              <a:solidFill>
                <a:srgbClr val="FFFFFF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b="1" kern="0" dirty="0">
                <a:solidFill>
                  <a:srgbClr val="FFFFFF"/>
                </a:solidFill>
                <a:latin typeface="+mj-lt"/>
                <a:sym typeface="Helvetica"/>
              </a:rPr>
              <a:t>Primeiro-ministro Trudeau </a:t>
            </a:r>
          </a:p>
        </p:txBody>
      </p:sp>
      <p:pic>
        <p:nvPicPr>
          <p:cNvPr id="28681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339"/>
          <p:cNvSpPr>
            <a:spLocks noChangeArrowheads="1"/>
          </p:cNvSpPr>
          <p:nvPr/>
        </p:nvSpPr>
        <p:spPr bwMode="auto">
          <a:xfrm>
            <a:off x="0" y="-36513"/>
            <a:ext cx="9144000" cy="1835151"/>
          </a:xfrm>
          <a:prstGeom prst="rect">
            <a:avLst/>
          </a:prstGeom>
          <a:solidFill>
            <a:srgbClr val="FAF5E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29698" name="Shape 340"/>
          <p:cNvSpPr>
            <a:spLocks noGrp="1"/>
          </p:cNvSpPr>
          <p:nvPr>
            <p:ph type="title"/>
          </p:nvPr>
        </p:nvSpPr>
        <p:spPr>
          <a:xfrm>
            <a:off x="395288" y="271463"/>
            <a:ext cx="8229600" cy="12890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O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Canadá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é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tolerante</a:t>
            </a:r>
            <a:r>
              <a:rPr lang="en-US" altLang="pt-BR" sz="3600" b="1" dirty="0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 e </a:t>
            </a:r>
            <a:r>
              <a:rPr lang="en-US" altLang="pt-BR" sz="3600" b="1" dirty="0" err="1" smtClean="0">
                <a:solidFill>
                  <a:srgbClr val="FF0000"/>
                </a:solidFill>
                <a:latin typeface="Netto offc" charset="0"/>
                <a:sym typeface="Netto offc" charset="0"/>
              </a:rPr>
              <a:t>inclusivo</a:t>
            </a:r>
            <a:endParaRPr lang="en-US" altLang="pt-BR" sz="3600" b="1" dirty="0" smtClean="0">
              <a:solidFill>
                <a:srgbClr val="FF0000"/>
              </a:solidFill>
              <a:latin typeface="Netto offc" charset="0"/>
              <a:sym typeface="Netto offc" charset="0"/>
            </a:endParaRPr>
          </a:p>
        </p:txBody>
      </p:sp>
      <p:sp>
        <p:nvSpPr>
          <p:cNvPr id="29699" name="Shape 341"/>
          <p:cNvSpPr>
            <a:spLocks noChangeArrowheads="1"/>
          </p:cNvSpPr>
          <p:nvPr/>
        </p:nvSpPr>
        <p:spPr bwMode="auto">
          <a:xfrm>
            <a:off x="0" y="6553200"/>
            <a:ext cx="9144000" cy="322263"/>
          </a:xfrm>
          <a:prstGeom prst="rect">
            <a:avLst/>
          </a:prstGeom>
          <a:solidFill>
            <a:srgbClr val="B58F7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/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eaLnBrk="1"/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29700" name="image15.png" descr="/Volumes/En Cours/8716_MAECD__banque-d-heures/8716_5_Fichiers_de_travail/5.1_Photos_images/5.1.3_Images_logos/what_canada_is_abou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3" r="4189"/>
          <a:stretch>
            <a:fillRect/>
          </a:stretch>
        </p:blipFill>
        <p:spPr bwMode="auto">
          <a:xfrm>
            <a:off x="336550" y="1798638"/>
            <a:ext cx="880745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701" name="Shape 344"/>
          <p:cNvSpPr>
            <a:spLocks noChangeArrowheads="1"/>
          </p:cNvSpPr>
          <p:nvPr/>
        </p:nvSpPr>
        <p:spPr bwMode="auto">
          <a:xfrm>
            <a:off x="3341688" y="6538913"/>
            <a:ext cx="246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1pPr>
            <a:lvl2pPr marL="742950" indent="-28575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2pPr>
            <a:lvl3pPr marL="11430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3pPr>
            <a:lvl4pPr marL="16002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4pPr>
            <a:lvl5pPr marL="2057400" indent="-228600" eaLnBrk="0" hangingPunct="0"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525252"/>
                </a:solidFill>
                <a:latin typeface="Helvetica Courant" charset="0"/>
                <a:ea typeface="Helvetica Courant" charset="0"/>
                <a:cs typeface="Helvetica Courant" charset="0"/>
                <a:sym typeface="Helvetica Courant" charset="0"/>
              </a:defRPr>
            </a:lvl9pPr>
          </a:lstStyle>
          <a:p>
            <a:pPr algn="ctr" eaLnBrk="1"/>
            <a:r>
              <a:rPr lang="en-US" altLang="pt-BR" sz="1600" b="1">
                <a:solidFill>
                  <a:srgbClr val="FFFFFF"/>
                </a:solidFill>
                <a:latin typeface="Netto offc" charset="0"/>
                <a:sym typeface="Netto offc" charset="0"/>
              </a:rPr>
              <a:t>VIDA NO CANADÁ </a:t>
            </a:r>
          </a:p>
        </p:txBody>
      </p:sp>
      <p:sp>
        <p:nvSpPr>
          <p:cNvPr id="345" name="Shape 345"/>
          <p:cNvSpPr>
            <a:spLocks noChangeArrowheads="1"/>
          </p:cNvSpPr>
          <p:nvPr/>
        </p:nvSpPr>
        <p:spPr bwMode="auto">
          <a:xfrm>
            <a:off x="336549" y="2093913"/>
            <a:ext cx="5465763" cy="327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933575" indent="-2209800" defTabSz="180975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14141"/>
                </a:solidFill>
              </a:defRPr>
            </a:pPr>
            <a:r>
              <a:rPr sz="1400" b="1" kern="0" dirty="0">
                <a:solidFill>
                  <a:srgbClr val="414141"/>
                </a:solidFill>
                <a:latin typeface="+mn-lt"/>
                <a:sym typeface="Helvetica Courant"/>
              </a:rPr>
              <a:t>O Canadá luta continuamente para: </a:t>
            </a:r>
            <a:endParaRPr lang="pt-BR" sz="1400" b="1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79999" indent="-179999" defTabSz="180975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</a:defRPr>
            </a:pPr>
            <a:r>
              <a:rPr sz="1400" kern="0" dirty="0">
                <a:solidFill>
                  <a:srgbClr val="414141"/>
                </a:solidFill>
                <a:latin typeface="+mn-lt"/>
                <a:sym typeface="Helvetica Courant"/>
              </a:rPr>
              <a:t>ser socialmente inclusivo</a:t>
            </a:r>
            <a:endParaRPr lang="pt-BR" sz="1400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79999" indent="-179999" defTabSz="180975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</a:defRPr>
            </a:pPr>
            <a:r>
              <a:rPr sz="1400" kern="0" dirty="0">
                <a:solidFill>
                  <a:srgbClr val="414141"/>
                </a:solidFill>
                <a:latin typeface="+mn-lt"/>
                <a:sym typeface="Helvetica Courant"/>
              </a:rPr>
              <a:t>respeitar os direitos humanos</a:t>
            </a:r>
            <a:endParaRPr lang="pt-BR" sz="1400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79999" indent="-179999" defTabSz="180975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 sz="1600">
                <a:solidFill>
                  <a:srgbClr val="414141"/>
                </a:solidFill>
              </a:defRPr>
            </a:pPr>
            <a:r>
              <a:rPr sz="1400" kern="0" dirty="0">
                <a:solidFill>
                  <a:srgbClr val="414141"/>
                </a:solidFill>
                <a:latin typeface="+mn-lt"/>
                <a:sym typeface="Helvetica Courant"/>
              </a:rPr>
              <a:t>oferecer oportunidades econômicas a todos os canadenses</a:t>
            </a:r>
            <a:endParaRPr lang="pt-BR" sz="1400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933575" lvl="1" indent="-220980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4E4C47"/>
                </a:solidFill>
              </a:defRPr>
            </a:pPr>
            <a:endParaRPr lang="pt-BR" sz="1400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marL="1933575" lvl="1" indent="-220980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14141"/>
                </a:solidFill>
              </a:defRPr>
            </a:pPr>
            <a:r>
              <a:rPr sz="1400" b="1" kern="0" dirty="0">
                <a:solidFill>
                  <a:srgbClr val="414141"/>
                </a:solidFill>
                <a:latin typeface="+mn-lt"/>
                <a:sym typeface="Helvetica Courant"/>
              </a:rPr>
              <a:t>A Carta Canadense de Direitos e Liberdades</a:t>
            </a:r>
            <a:endParaRPr lang="pt-BR" sz="1400" b="1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lvl="1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414141"/>
                </a:solidFill>
              </a:defRPr>
            </a:pPr>
            <a:r>
              <a:rPr sz="1400" kern="0" dirty="0">
                <a:solidFill>
                  <a:srgbClr val="414141"/>
                </a:solidFill>
                <a:latin typeface="+mn-lt"/>
                <a:sym typeface="Helvetica Courant"/>
              </a:rPr>
              <a:t>prevê liberdade de consciência, religião, pensamento, crença e opiniões</a:t>
            </a:r>
            <a:endParaRPr lang="pt-BR" sz="1400" b="1" kern="0" dirty="0">
              <a:solidFill>
                <a:srgbClr val="414141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indent="180975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14141"/>
                </a:solidFill>
              </a:defRPr>
            </a:pPr>
            <a:endParaRPr lang="pt-BR" sz="1400" b="1" kern="0" dirty="0">
              <a:solidFill>
                <a:srgbClr val="414141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rgbClr val="414141"/>
                </a:solidFill>
              </a:defRPr>
            </a:pPr>
            <a:r>
              <a:rPr sz="1400" kern="0" dirty="0">
                <a:solidFill>
                  <a:srgbClr val="414141"/>
                </a:solidFill>
                <a:latin typeface="+mn-lt"/>
                <a:sym typeface="Helvetica Courant"/>
              </a:rPr>
              <a:t>O Canadá foi o 1º país do mundo a adotar o </a:t>
            </a:r>
            <a:r>
              <a:rPr sz="1400" dirty="0"/>
              <a:t/>
            </a:r>
            <a:br>
              <a:rPr sz="1400" dirty="0"/>
            </a:br>
            <a:r>
              <a:rPr sz="1400" b="1" kern="0" dirty="0">
                <a:solidFill>
                  <a:srgbClr val="414141"/>
                </a:solidFill>
                <a:latin typeface="+mn-lt"/>
                <a:sym typeface="Helvetica Courant"/>
              </a:rPr>
              <a:t>multiculturalismo como uma política oficial </a:t>
            </a:r>
            <a:endParaRPr lang="pt-BR" sz="1400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E4C47"/>
                </a:solidFill>
              </a:defRPr>
            </a:pPr>
            <a:endParaRPr lang="pt-BR" sz="1400" b="1" kern="0" dirty="0">
              <a:solidFill>
                <a:srgbClr val="4E4C47"/>
              </a:solidFill>
              <a:latin typeface="+mn-lt"/>
              <a:ea typeface="+mn-ea"/>
              <a:cs typeface="+mn-cs"/>
              <a:sym typeface="Helvetica Courant"/>
            </a:endParaRP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600" spc="-20">
                <a:solidFill>
                  <a:srgbClr val="414141"/>
                </a:solidFill>
              </a:defRPr>
            </a:pPr>
            <a:r>
              <a:rPr sz="1400" kern="0" spc="-20" dirty="0">
                <a:solidFill>
                  <a:srgbClr val="414141"/>
                </a:solidFill>
                <a:latin typeface="+mn-lt"/>
                <a:sym typeface="Helvetica Courant"/>
              </a:rPr>
              <a:t>50% dos ministros de gabinetes federais são mulheres </a:t>
            </a:r>
          </a:p>
        </p:txBody>
      </p:sp>
      <p:pic>
        <p:nvPicPr>
          <p:cNvPr id="29703" name="image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88938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296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Courant"/>
        <a:ea typeface="Helvetica Courant"/>
        <a:cs typeface="Helvetica Couran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25252"/>
            </a:solidFill>
            <a:effectLst/>
            <a:uFillTx/>
            <a:latin typeface="+mn-lt"/>
            <a:ea typeface="+mn-ea"/>
            <a:cs typeface="+mn-cs"/>
            <a:sym typeface="Helvetica Coura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25252"/>
            </a:solidFill>
            <a:effectLst/>
            <a:uFillTx/>
            <a:latin typeface="+mn-lt"/>
            <a:ea typeface="+mn-ea"/>
            <a:cs typeface="+mn-cs"/>
            <a:sym typeface="Helvetica Coura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Courant"/>
        <a:ea typeface="Helvetica Courant"/>
        <a:cs typeface="Helvetica Courant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25252"/>
            </a:solidFill>
            <a:effectLst/>
            <a:uFillTx/>
            <a:latin typeface="+mn-lt"/>
            <a:ea typeface="+mn-ea"/>
            <a:cs typeface="+mn-cs"/>
            <a:sym typeface="Helvetica Coura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25252"/>
            </a:solidFill>
            <a:effectLst/>
            <a:uFillTx/>
            <a:latin typeface="+mn-lt"/>
            <a:ea typeface="+mn-ea"/>
            <a:cs typeface="+mn-cs"/>
            <a:sym typeface="Helvetica Couran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8694</Words>
  <Application>Microsoft Office PowerPoint</Application>
  <PresentationFormat>Custom</PresentationFormat>
  <Paragraphs>1135</Paragraphs>
  <Slides>40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EDUCAÇÃO NO CANADÁ</vt:lpstr>
      <vt:lpstr>PowerPoint Presentation</vt:lpstr>
      <vt:lpstr> </vt:lpstr>
      <vt:lpstr>Vida  no Canadá </vt:lpstr>
      <vt:lpstr>O Canadá é uma federação de 10 províncias e três territórios </vt:lpstr>
      <vt:lpstr>O Canadá é diversificado</vt:lpstr>
      <vt:lpstr>PowerPoint Presentation</vt:lpstr>
      <vt:lpstr>O Canadá é seguro e estável</vt:lpstr>
      <vt:lpstr>O Canadá é tolerante e inclusivo</vt:lpstr>
      <vt:lpstr>Canadá: uma das economias  mais competitivas do mundo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Aprenda  no Canadá </vt:lpstr>
      <vt:lpstr>Educação no Canadá </vt:lpstr>
      <vt:lpstr>PowerPoint Presentation</vt:lpstr>
      <vt:lpstr>Instituições canadenses  oferecem muitos cursos diferentes</vt:lpstr>
      <vt:lpstr>PowerPoint Presentation</vt:lpstr>
      <vt:lpstr>PowerPoint Presentation</vt:lpstr>
      <vt:lpstr>Faculdades técnicas, institutos  e CEGEPs</vt:lpstr>
      <vt:lpstr>Faculdades técnicas, institutos  e CEGEPs</vt:lpstr>
      <vt:lpstr>Pathways</vt:lpstr>
      <vt:lpstr>Pathways</vt:lpstr>
      <vt:lpstr>PowerPoint Presentation</vt:lpstr>
      <vt:lpstr>PowerPoint Presentation</vt:lpstr>
      <vt:lpstr>PowerPoint Presentation</vt:lpstr>
      <vt:lpstr>PowerPoint Presentation</vt:lpstr>
      <vt:lpstr>Comparando direitos trabalhistas e imigração</vt:lpstr>
      <vt:lpstr>Comparando custos de vida  O Ranking do Custo de Vida 2016 compara as principais cidades do mundo   </vt:lpstr>
      <vt:lpstr>PowerPoint Presentation</vt:lpstr>
      <vt:lpstr>Por onde começar? Visite educanada.ca</vt:lpstr>
      <vt:lpstr>Permissão de estudo</vt:lpstr>
      <vt:lpstr>Taxas anuais integrais médias  para estudar no Canadá</vt:lpstr>
      <vt:lpstr>Comparação de taxas para estudantes estrangeiros  (nível de graduação em universidades) </vt:lpstr>
      <vt:lpstr>Financiando seus estudos internacionais</vt:lpstr>
      <vt:lpstr>Bolsas de estudo</vt:lpstr>
      <vt:lpstr>Recursos online</vt:lpstr>
      <vt:lpstr>Contate-nos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IN CANADA</dc:title>
  <dc:creator>Silvia</dc:creator>
  <cp:lastModifiedBy>Lapierre-Houssian, Raphaëlle -RIO -TD</cp:lastModifiedBy>
  <cp:revision>155</cp:revision>
  <dcterms:modified xsi:type="dcterms:W3CDTF">2017-09-27T23:06:21Z</dcterms:modified>
</cp:coreProperties>
</file>